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7" r:id="rId3"/>
    <p:sldId id="258" r:id="rId4"/>
    <p:sldId id="259" r:id="rId5"/>
    <p:sldId id="302" r:id="rId6"/>
    <p:sldId id="260" r:id="rId7"/>
    <p:sldId id="261" r:id="rId8"/>
    <p:sldId id="277" r:id="rId9"/>
    <p:sldId id="262" r:id="rId10"/>
    <p:sldId id="596" r:id="rId11"/>
    <p:sldId id="600" r:id="rId12"/>
    <p:sldId id="270" r:id="rId13"/>
    <p:sldId id="266" r:id="rId14"/>
    <p:sldId id="289" r:id="rId15"/>
    <p:sldId id="290" r:id="rId16"/>
    <p:sldId id="342" r:id="rId17"/>
    <p:sldId id="278" r:id="rId18"/>
    <p:sldId id="601" r:id="rId19"/>
    <p:sldId id="609" r:id="rId20"/>
    <p:sldId id="597" r:id="rId21"/>
    <p:sldId id="598" r:id="rId22"/>
    <p:sldId id="599" r:id="rId23"/>
    <p:sldId id="625" r:id="rId24"/>
    <p:sldId id="620" r:id="rId25"/>
    <p:sldId id="621" r:id="rId26"/>
    <p:sldId id="284" r:id="rId27"/>
    <p:sldId id="279" r:id="rId28"/>
    <p:sldId id="280" r:id="rId29"/>
    <p:sldId id="297" r:id="rId30"/>
    <p:sldId id="293" r:id="rId31"/>
    <p:sldId id="294" r:id="rId32"/>
    <p:sldId id="628" r:id="rId33"/>
    <p:sldId id="630" r:id="rId34"/>
    <p:sldId id="627" r:id="rId35"/>
    <p:sldId id="62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4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6D67"/>
    <a:srgbClr val="103B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varScale="1">
        <p:scale>
          <a:sx n="135" d="100"/>
          <a:sy n="135" d="100"/>
        </p:scale>
        <p:origin x="144" y="1212"/>
      </p:cViewPr>
      <p:guideLst>
        <p:guide orient="horz" pos="1032"/>
        <p:guide pos="453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F1FEB-AD85-4C34-BE0C-ADF89B2F0BB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067E03C-34E6-4DAB-ADB6-ADDEA90995E9}">
      <dgm:prSet phldrT="[Text]"/>
      <dgm:spPr/>
      <dgm:t>
        <a:bodyPr/>
        <a:lstStyle/>
        <a:p>
          <a:r>
            <a:rPr lang="en-US" dirty="0">
              <a:ln>
                <a:noFill/>
              </a:ln>
            </a:rPr>
            <a:t>Clip</a:t>
          </a:r>
        </a:p>
      </dgm:t>
    </dgm:pt>
    <dgm:pt modelId="{4D6A0F8B-9543-4A15-8769-0D9FEFA458D3}" type="parTrans" cxnId="{E0E59CF0-D1C2-4D14-A508-9E08EE9C2974}">
      <dgm:prSet/>
      <dgm:spPr/>
      <dgm:t>
        <a:bodyPr/>
        <a:lstStyle/>
        <a:p>
          <a:endParaRPr lang="en-US">
            <a:ln>
              <a:noFill/>
            </a:ln>
          </a:endParaRPr>
        </a:p>
      </dgm:t>
    </dgm:pt>
    <dgm:pt modelId="{AC1E6903-B3EC-4272-BFFA-FD114C8EE6C1}" type="sibTrans" cxnId="{E0E59CF0-D1C2-4D14-A508-9E08EE9C2974}">
      <dgm:prSet/>
      <dgm:spPr/>
      <dgm:t>
        <a:bodyPr/>
        <a:lstStyle/>
        <a:p>
          <a:endParaRPr lang="en-US">
            <a:ln>
              <a:noFill/>
            </a:ln>
          </a:endParaRPr>
        </a:p>
      </dgm:t>
    </dgm:pt>
    <dgm:pt modelId="{B00A07E1-8B1C-4E9A-9393-0B70476F680A}">
      <dgm:prSet phldrT="[Text]"/>
      <dgm:spPr/>
      <dgm:t>
        <a:bodyPr/>
        <a:lstStyle/>
        <a:p>
          <a:r>
            <a:rPr lang="en-US" dirty="0">
              <a:ln>
                <a:noFill/>
              </a:ln>
            </a:rPr>
            <a:t>Process</a:t>
          </a:r>
        </a:p>
      </dgm:t>
    </dgm:pt>
    <dgm:pt modelId="{A09A994E-ECBF-4242-A357-AD193E41B642}" type="parTrans" cxnId="{B161C934-169E-4CAB-B9AA-B33CB9DFB75D}">
      <dgm:prSet/>
      <dgm:spPr/>
      <dgm:t>
        <a:bodyPr/>
        <a:lstStyle/>
        <a:p>
          <a:endParaRPr lang="en-US">
            <a:ln>
              <a:noFill/>
            </a:ln>
          </a:endParaRPr>
        </a:p>
      </dgm:t>
    </dgm:pt>
    <dgm:pt modelId="{94EECFE0-28DF-4F46-9B65-23B7A3080CCD}" type="sibTrans" cxnId="{B161C934-169E-4CAB-B9AA-B33CB9DFB75D}">
      <dgm:prSet/>
      <dgm:spPr/>
      <dgm:t>
        <a:bodyPr/>
        <a:lstStyle/>
        <a:p>
          <a:endParaRPr lang="en-US">
            <a:ln>
              <a:noFill/>
            </a:ln>
          </a:endParaRPr>
        </a:p>
      </dgm:t>
    </dgm:pt>
    <dgm:pt modelId="{1FB26972-B783-49A6-8D9E-82F6C9B4D9DE}">
      <dgm:prSet phldrT="[Text]"/>
      <dgm:spPr/>
      <dgm:t>
        <a:bodyPr/>
        <a:lstStyle/>
        <a:p>
          <a:r>
            <a:rPr lang="en-US" dirty="0">
              <a:ln>
                <a:noFill/>
              </a:ln>
            </a:rPr>
            <a:t>Check for errors</a:t>
          </a:r>
        </a:p>
      </dgm:t>
    </dgm:pt>
    <dgm:pt modelId="{B943DAFC-AB70-428E-9025-BCE3901D61B1}" type="parTrans" cxnId="{1478338A-4CCB-480A-93A3-6D6E116DF7E9}">
      <dgm:prSet/>
      <dgm:spPr/>
      <dgm:t>
        <a:bodyPr/>
        <a:lstStyle/>
        <a:p>
          <a:endParaRPr lang="en-US">
            <a:ln>
              <a:noFill/>
            </a:ln>
          </a:endParaRPr>
        </a:p>
      </dgm:t>
    </dgm:pt>
    <dgm:pt modelId="{6EEAFA36-CDB5-4062-8419-359F7C728412}" type="sibTrans" cxnId="{1478338A-4CCB-480A-93A3-6D6E116DF7E9}">
      <dgm:prSet/>
      <dgm:spPr/>
      <dgm:t>
        <a:bodyPr/>
        <a:lstStyle/>
        <a:p>
          <a:endParaRPr lang="en-US">
            <a:ln>
              <a:noFill/>
            </a:ln>
          </a:endParaRPr>
        </a:p>
      </dgm:t>
    </dgm:pt>
    <dgm:pt modelId="{DEBF3561-BA73-46CD-89D7-2BAC6025AFCC}" type="pres">
      <dgm:prSet presAssocID="{368F1FEB-AD85-4C34-BE0C-ADF89B2F0BB1}" presName="cycle" presStyleCnt="0">
        <dgm:presLayoutVars>
          <dgm:dir/>
          <dgm:resizeHandles val="exact"/>
        </dgm:presLayoutVars>
      </dgm:prSet>
      <dgm:spPr/>
    </dgm:pt>
    <dgm:pt modelId="{7E91BF52-4165-4EEB-B688-C77080D7F9A6}" type="pres">
      <dgm:prSet presAssocID="{9067E03C-34E6-4DAB-ADB6-ADDEA90995E9}" presName="node" presStyleLbl="node1" presStyleIdx="0" presStyleCnt="3">
        <dgm:presLayoutVars>
          <dgm:bulletEnabled val="1"/>
        </dgm:presLayoutVars>
      </dgm:prSet>
      <dgm:spPr/>
    </dgm:pt>
    <dgm:pt modelId="{D860777C-D31C-487E-8D63-27EEEF42B0E4}" type="pres">
      <dgm:prSet presAssocID="{AC1E6903-B3EC-4272-BFFA-FD114C8EE6C1}" presName="sibTrans" presStyleLbl="sibTrans2D1" presStyleIdx="0" presStyleCnt="3"/>
      <dgm:spPr/>
    </dgm:pt>
    <dgm:pt modelId="{E98A6C4C-F93B-459C-A1BB-450CA19C7A88}" type="pres">
      <dgm:prSet presAssocID="{AC1E6903-B3EC-4272-BFFA-FD114C8EE6C1}" presName="connectorText" presStyleLbl="sibTrans2D1" presStyleIdx="0" presStyleCnt="3"/>
      <dgm:spPr/>
    </dgm:pt>
    <dgm:pt modelId="{B72D69F0-37DA-4460-91E7-2873A537D293}" type="pres">
      <dgm:prSet presAssocID="{B00A07E1-8B1C-4E9A-9393-0B70476F680A}" presName="node" presStyleLbl="node1" presStyleIdx="1" presStyleCnt="3">
        <dgm:presLayoutVars>
          <dgm:bulletEnabled val="1"/>
        </dgm:presLayoutVars>
      </dgm:prSet>
      <dgm:spPr/>
    </dgm:pt>
    <dgm:pt modelId="{A7F3D5B5-32B1-4D7D-B78D-866620B6A23B}" type="pres">
      <dgm:prSet presAssocID="{94EECFE0-28DF-4F46-9B65-23B7A3080CCD}" presName="sibTrans" presStyleLbl="sibTrans2D1" presStyleIdx="1" presStyleCnt="3"/>
      <dgm:spPr/>
    </dgm:pt>
    <dgm:pt modelId="{862A27AD-3270-496D-AF60-57E7EDEA4CC1}" type="pres">
      <dgm:prSet presAssocID="{94EECFE0-28DF-4F46-9B65-23B7A3080CCD}" presName="connectorText" presStyleLbl="sibTrans2D1" presStyleIdx="1" presStyleCnt="3"/>
      <dgm:spPr/>
    </dgm:pt>
    <dgm:pt modelId="{6DF3C40D-E7AB-49E5-9D0E-01A8484B5096}" type="pres">
      <dgm:prSet presAssocID="{1FB26972-B783-49A6-8D9E-82F6C9B4D9DE}" presName="node" presStyleLbl="node1" presStyleIdx="2" presStyleCnt="3">
        <dgm:presLayoutVars>
          <dgm:bulletEnabled val="1"/>
        </dgm:presLayoutVars>
      </dgm:prSet>
      <dgm:spPr/>
    </dgm:pt>
    <dgm:pt modelId="{00AD9273-64BD-4A5E-B926-91D6E915F5AF}" type="pres">
      <dgm:prSet presAssocID="{6EEAFA36-CDB5-4062-8419-359F7C728412}" presName="sibTrans" presStyleLbl="sibTrans2D1" presStyleIdx="2" presStyleCnt="3"/>
      <dgm:spPr/>
    </dgm:pt>
    <dgm:pt modelId="{34291B49-A6B4-4D42-B10C-C6363A97C77C}" type="pres">
      <dgm:prSet presAssocID="{6EEAFA36-CDB5-4062-8419-359F7C728412}" presName="connectorText" presStyleLbl="sibTrans2D1" presStyleIdx="2" presStyleCnt="3"/>
      <dgm:spPr/>
    </dgm:pt>
  </dgm:ptLst>
  <dgm:cxnLst>
    <dgm:cxn modelId="{633FB002-7576-4787-971A-1752B91F3582}" type="presOf" srcId="{AC1E6903-B3EC-4272-BFFA-FD114C8EE6C1}" destId="{E98A6C4C-F93B-459C-A1BB-450CA19C7A88}" srcOrd="1" destOrd="0" presId="urn:microsoft.com/office/officeart/2005/8/layout/cycle2"/>
    <dgm:cxn modelId="{67CF5B08-9E98-4776-8AB4-96CD6BD23D01}" type="presOf" srcId="{6EEAFA36-CDB5-4062-8419-359F7C728412}" destId="{34291B49-A6B4-4D42-B10C-C6363A97C77C}" srcOrd="1" destOrd="0" presId="urn:microsoft.com/office/officeart/2005/8/layout/cycle2"/>
    <dgm:cxn modelId="{B161C934-169E-4CAB-B9AA-B33CB9DFB75D}" srcId="{368F1FEB-AD85-4C34-BE0C-ADF89B2F0BB1}" destId="{B00A07E1-8B1C-4E9A-9393-0B70476F680A}" srcOrd="1" destOrd="0" parTransId="{A09A994E-ECBF-4242-A357-AD193E41B642}" sibTransId="{94EECFE0-28DF-4F46-9B65-23B7A3080CCD}"/>
    <dgm:cxn modelId="{D4D97C63-3D7C-4B8E-A65E-320B737AEE82}" type="presOf" srcId="{94EECFE0-28DF-4F46-9B65-23B7A3080CCD}" destId="{A7F3D5B5-32B1-4D7D-B78D-866620B6A23B}" srcOrd="0" destOrd="0" presId="urn:microsoft.com/office/officeart/2005/8/layout/cycle2"/>
    <dgm:cxn modelId="{ECC6CD89-267D-499E-923F-EF7EC43BAF2B}" type="presOf" srcId="{9067E03C-34E6-4DAB-ADB6-ADDEA90995E9}" destId="{7E91BF52-4165-4EEB-B688-C77080D7F9A6}" srcOrd="0" destOrd="0" presId="urn:microsoft.com/office/officeart/2005/8/layout/cycle2"/>
    <dgm:cxn modelId="{1478338A-4CCB-480A-93A3-6D6E116DF7E9}" srcId="{368F1FEB-AD85-4C34-BE0C-ADF89B2F0BB1}" destId="{1FB26972-B783-49A6-8D9E-82F6C9B4D9DE}" srcOrd="2" destOrd="0" parTransId="{B943DAFC-AB70-428E-9025-BCE3901D61B1}" sibTransId="{6EEAFA36-CDB5-4062-8419-359F7C728412}"/>
    <dgm:cxn modelId="{762FBDA4-DB17-4B4E-BCBD-19177F31EC15}" type="presOf" srcId="{6EEAFA36-CDB5-4062-8419-359F7C728412}" destId="{00AD9273-64BD-4A5E-B926-91D6E915F5AF}" srcOrd="0" destOrd="0" presId="urn:microsoft.com/office/officeart/2005/8/layout/cycle2"/>
    <dgm:cxn modelId="{C86D09A9-AD61-448A-B8D1-6B1E1C7ED3E6}" type="presOf" srcId="{94EECFE0-28DF-4F46-9B65-23B7A3080CCD}" destId="{862A27AD-3270-496D-AF60-57E7EDEA4CC1}" srcOrd="1" destOrd="0" presId="urn:microsoft.com/office/officeart/2005/8/layout/cycle2"/>
    <dgm:cxn modelId="{15372CB6-71BA-4C42-ABF1-420D4AC32789}" type="presOf" srcId="{1FB26972-B783-49A6-8D9E-82F6C9B4D9DE}" destId="{6DF3C40D-E7AB-49E5-9D0E-01A8484B5096}" srcOrd="0" destOrd="0" presId="urn:microsoft.com/office/officeart/2005/8/layout/cycle2"/>
    <dgm:cxn modelId="{1DC537C9-FE2A-4F77-96C2-30468AB6109F}" type="presOf" srcId="{B00A07E1-8B1C-4E9A-9393-0B70476F680A}" destId="{B72D69F0-37DA-4460-91E7-2873A537D293}" srcOrd="0" destOrd="0" presId="urn:microsoft.com/office/officeart/2005/8/layout/cycle2"/>
    <dgm:cxn modelId="{494371DD-04C7-4534-9269-46EEB019B527}" type="presOf" srcId="{368F1FEB-AD85-4C34-BE0C-ADF89B2F0BB1}" destId="{DEBF3561-BA73-46CD-89D7-2BAC6025AFCC}" srcOrd="0" destOrd="0" presId="urn:microsoft.com/office/officeart/2005/8/layout/cycle2"/>
    <dgm:cxn modelId="{934F7EED-23DF-4713-AA54-7D601505FB86}" type="presOf" srcId="{AC1E6903-B3EC-4272-BFFA-FD114C8EE6C1}" destId="{D860777C-D31C-487E-8D63-27EEEF42B0E4}" srcOrd="0" destOrd="0" presId="urn:microsoft.com/office/officeart/2005/8/layout/cycle2"/>
    <dgm:cxn modelId="{E0E59CF0-D1C2-4D14-A508-9E08EE9C2974}" srcId="{368F1FEB-AD85-4C34-BE0C-ADF89B2F0BB1}" destId="{9067E03C-34E6-4DAB-ADB6-ADDEA90995E9}" srcOrd="0" destOrd="0" parTransId="{4D6A0F8B-9543-4A15-8769-0D9FEFA458D3}" sibTransId="{AC1E6903-B3EC-4272-BFFA-FD114C8EE6C1}"/>
    <dgm:cxn modelId="{90EA74F4-54F7-4898-B002-718943B9A257}" type="presParOf" srcId="{DEBF3561-BA73-46CD-89D7-2BAC6025AFCC}" destId="{7E91BF52-4165-4EEB-B688-C77080D7F9A6}" srcOrd="0" destOrd="0" presId="urn:microsoft.com/office/officeart/2005/8/layout/cycle2"/>
    <dgm:cxn modelId="{1AEE0DDE-17B8-4B6F-A9C9-C2280BDA7EBD}" type="presParOf" srcId="{DEBF3561-BA73-46CD-89D7-2BAC6025AFCC}" destId="{D860777C-D31C-487E-8D63-27EEEF42B0E4}" srcOrd="1" destOrd="0" presId="urn:microsoft.com/office/officeart/2005/8/layout/cycle2"/>
    <dgm:cxn modelId="{F2AFC1EF-D55B-46D1-9DF8-C18C67F8246B}" type="presParOf" srcId="{D860777C-D31C-487E-8D63-27EEEF42B0E4}" destId="{E98A6C4C-F93B-459C-A1BB-450CA19C7A88}" srcOrd="0" destOrd="0" presId="urn:microsoft.com/office/officeart/2005/8/layout/cycle2"/>
    <dgm:cxn modelId="{EBA14FA9-7AC3-4AC4-9420-AA3096F614A3}" type="presParOf" srcId="{DEBF3561-BA73-46CD-89D7-2BAC6025AFCC}" destId="{B72D69F0-37DA-4460-91E7-2873A537D293}" srcOrd="2" destOrd="0" presId="urn:microsoft.com/office/officeart/2005/8/layout/cycle2"/>
    <dgm:cxn modelId="{288789A3-DACD-4497-8571-AF4A9D1C6D43}" type="presParOf" srcId="{DEBF3561-BA73-46CD-89D7-2BAC6025AFCC}" destId="{A7F3D5B5-32B1-4D7D-B78D-866620B6A23B}" srcOrd="3" destOrd="0" presId="urn:microsoft.com/office/officeart/2005/8/layout/cycle2"/>
    <dgm:cxn modelId="{EB1B032E-C9EF-4114-9817-8267E0E3FAA2}" type="presParOf" srcId="{A7F3D5B5-32B1-4D7D-B78D-866620B6A23B}" destId="{862A27AD-3270-496D-AF60-57E7EDEA4CC1}" srcOrd="0" destOrd="0" presId="urn:microsoft.com/office/officeart/2005/8/layout/cycle2"/>
    <dgm:cxn modelId="{96B8B973-67F3-4FE9-872A-68C6FBB753AA}" type="presParOf" srcId="{DEBF3561-BA73-46CD-89D7-2BAC6025AFCC}" destId="{6DF3C40D-E7AB-49E5-9D0E-01A8484B5096}" srcOrd="4" destOrd="0" presId="urn:microsoft.com/office/officeart/2005/8/layout/cycle2"/>
    <dgm:cxn modelId="{5EC8C27E-929A-4383-9B2E-9630CDF162EF}" type="presParOf" srcId="{DEBF3561-BA73-46CD-89D7-2BAC6025AFCC}" destId="{00AD9273-64BD-4A5E-B926-91D6E915F5AF}" srcOrd="5" destOrd="0" presId="urn:microsoft.com/office/officeart/2005/8/layout/cycle2"/>
    <dgm:cxn modelId="{9263CD68-A47A-4927-AF12-A0F0D77430BD}" type="presParOf" srcId="{00AD9273-64BD-4A5E-B926-91D6E915F5AF}" destId="{34291B49-A6B4-4D42-B10C-C6363A97C77C}" srcOrd="0" destOrd="0" presId="urn:microsoft.com/office/officeart/2005/8/layout/cycle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91E29D-2620-4A09-8905-46ED12766E74}" type="doc">
      <dgm:prSet loTypeId="urn:microsoft.com/office/officeart/2005/8/layout/process1" loCatId="process" qsTypeId="urn:microsoft.com/office/officeart/2005/8/quickstyle/simple1" qsCatId="simple" csTypeId="urn:microsoft.com/office/officeart/2005/8/colors/colorful2" csCatId="colorful" phldr="1"/>
      <dgm:spPr/>
    </dgm:pt>
    <dgm:pt modelId="{4674D97F-4B88-4D14-87CF-30D1D6B8C203}">
      <dgm:prSet phldrT="[Text]"/>
      <dgm:spPr/>
      <dgm:t>
        <a:bodyPr/>
        <a:lstStyle/>
        <a:p>
          <a:r>
            <a:rPr lang="en-US" dirty="0"/>
            <a:t>Configuration</a:t>
          </a:r>
        </a:p>
      </dgm:t>
    </dgm:pt>
    <dgm:pt modelId="{A2DD0A9F-637C-44F9-B87A-3CAECF345BFC}" type="parTrans" cxnId="{612BDB11-607C-4A0F-B44B-143F4DEB6EC6}">
      <dgm:prSet/>
      <dgm:spPr/>
      <dgm:t>
        <a:bodyPr/>
        <a:lstStyle/>
        <a:p>
          <a:endParaRPr lang="en-US"/>
        </a:p>
      </dgm:t>
    </dgm:pt>
    <dgm:pt modelId="{04037BD7-49F8-4EC5-88C2-95BD5B1973FC}" type="sibTrans" cxnId="{612BDB11-607C-4A0F-B44B-143F4DEB6EC6}">
      <dgm:prSet/>
      <dgm:spPr/>
      <dgm:t>
        <a:bodyPr/>
        <a:lstStyle/>
        <a:p>
          <a:endParaRPr lang="en-US"/>
        </a:p>
      </dgm:t>
    </dgm:pt>
    <dgm:pt modelId="{E3BBC5C2-59FB-423B-A787-10905FD68B44}">
      <dgm:prSet phldrT="[Text]"/>
      <dgm:spPr/>
      <dgm:t>
        <a:bodyPr/>
        <a:lstStyle/>
        <a:p>
          <a:r>
            <a:rPr lang="en-US" dirty="0"/>
            <a:t>GUI interface</a:t>
          </a:r>
        </a:p>
      </dgm:t>
    </dgm:pt>
    <dgm:pt modelId="{2B4D80B9-57FC-4992-BE11-C7036C760850}" type="parTrans" cxnId="{E14492B1-5520-4695-93A4-01BA10932E12}">
      <dgm:prSet/>
      <dgm:spPr/>
      <dgm:t>
        <a:bodyPr/>
        <a:lstStyle/>
        <a:p>
          <a:endParaRPr lang="en-US"/>
        </a:p>
      </dgm:t>
    </dgm:pt>
    <dgm:pt modelId="{46D46CFA-02EA-4823-9599-75635808B342}" type="sibTrans" cxnId="{E14492B1-5520-4695-93A4-01BA10932E12}">
      <dgm:prSet/>
      <dgm:spPr/>
      <dgm:t>
        <a:bodyPr/>
        <a:lstStyle/>
        <a:p>
          <a:endParaRPr lang="en-US"/>
        </a:p>
      </dgm:t>
    </dgm:pt>
    <dgm:pt modelId="{0A828F65-A47F-4E98-A72C-CB5A5AEC6C87}">
      <dgm:prSet phldrT="[Text]"/>
      <dgm:spPr/>
      <dgm:t>
        <a:bodyPr/>
        <a:lstStyle/>
        <a:p>
          <a:r>
            <a:rPr lang="en-US" dirty="0"/>
            <a:t>Batch file</a:t>
          </a:r>
        </a:p>
      </dgm:t>
    </dgm:pt>
    <dgm:pt modelId="{8B7309A9-5E68-45F5-A97B-E346D2F2ACB6}" type="parTrans" cxnId="{D4D942A3-4ACE-43B5-8498-C72FF6233291}">
      <dgm:prSet/>
      <dgm:spPr/>
      <dgm:t>
        <a:bodyPr/>
        <a:lstStyle/>
        <a:p>
          <a:endParaRPr lang="en-US"/>
        </a:p>
      </dgm:t>
    </dgm:pt>
    <dgm:pt modelId="{477E7C9A-7C4F-4996-AC8A-C785F95A1A47}" type="sibTrans" cxnId="{D4D942A3-4ACE-43B5-8498-C72FF6233291}">
      <dgm:prSet/>
      <dgm:spPr/>
      <dgm:t>
        <a:bodyPr/>
        <a:lstStyle/>
        <a:p>
          <a:endParaRPr lang="en-US"/>
        </a:p>
      </dgm:t>
    </dgm:pt>
    <dgm:pt modelId="{41EBFED1-3998-4AAC-8CEF-1930686112F7}" type="pres">
      <dgm:prSet presAssocID="{C391E29D-2620-4A09-8905-46ED12766E74}" presName="Name0" presStyleCnt="0">
        <dgm:presLayoutVars>
          <dgm:dir/>
          <dgm:resizeHandles val="exact"/>
        </dgm:presLayoutVars>
      </dgm:prSet>
      <dgm:spPr/>
    </dgm:pt>
    <dgm:pt modelId="{B78E252D-4704-4BCE-9ABA-7AA5AB0B116F}" type="pres">
      <dgm:prSet presAssocID="{4674D97F-4B88-4D14-87CF-30D1D6B8C203}" presName="node" presStyleLbl="node1" presStyleIdx="0" presStyleCnt="1" custLinFactNeighborX="-31583" custLinFactNeighborY="8955">
        <dgm:presLayoutVars>
          <dgm:bulletEnabled val="1"/>
        </dgm:presLayoutVars>
      </dgm:prSet>
      <dgm:spPr/>
    </dgm:pt>
  </dgm:ptLst>
  <dgm:cxnLst>
    <dgm:cxn modelId="{612BDB11-607C-4A0F-B44B-143F4DEB6EC6}" srcId="{C391E29D-2620-4A09-8905-46ED12766E74}" destId="{4674D97F-4B88-4D14-87CF-30D1D6B8C203}" srcOrd="0" destOrd="0" parTransId="{A2DD0A9F-637C-44F9-B87A-3CAECF345BFC}" sibTransId="{04037BD7-49F8-4EC5-88C2-95BD5B1973FC}"/>
    <dgm:cxn modelId="{4E176469-192E-4102-B2D5-7423DC44EF48}" type="presOf" srcId="{C391E29D-2620-4A09-8905-46ED12766E74}" destId="{41EBFED1-3998-4AAC-8CEF-1930686112F7}" srcOrd="0" destOrd="0" presId="urn:microsoft.com/office/officeart/2005/8/layout/process1"/>
    <dgm:cxn modelId="{9B897076-9183-4356-B947-A6991B0038E4}" type="presOf" srcId="{4674D97F-4B88-4D14-87CF-30D1D6B8C203}" destId="{B78E252D-4704-4BCE-9ABA-7AA5AB0B116F}" srcOrd="0" destOrd="0" presId="urn:microsoft.com/office/officeart/2005/8/layout/process1"/>
    <dgm:cxn modelId="{D4D942A3-4ACE-43B5-8498-C72FF6233291}" srcId="{4674D97F-4B88-4D14-87CF-30D1D6B8C203}" destId="{0A828F65-A47F-4E98-A72C-CB5A5AEC6C87}" srcOrd="1" destOrd="0" parTransId="{8B7309A9-5E68-45F5-A97B-E346D2F2ACB6}" sibTransId="{477E7C9A-7C4F-4996-AC8A-C785F95A1A47}"/>
    <dgm:cxn modelId="{E14492B1-5520-4695-93A4-01BA10932E12}" srcId="{4674D97F-4B88-4D14-87CF-30D1D6B8C203}" destId="{E3BBC5C2-59FB-423B-A787-10905FD68B44}" srcOrd="0" destOrd="0" parTransId="{2B4D80B9-57FC-4992-BE11-C7036C760850}" sibTransId="{46D46CFA-02EA-4823-9599-75635808B342}"/>
    <dgm:cxn modelId="{D507D1BE-AA57-4271-A15B-BCEF769F4093}" type="presOf" srcId="{E3BBC5C2-59FB-423B-A787-10905FD68B44}" destId="{B78E252D-4704-4BCE-9ABA-7AA5AB0B116F}" srcOrd="0" destOrd="1" presId="urn:microsoft.com/office/officeart/2005/8/layout/process1"/>
    <dgm:cxn modelId="{7DACE0BE-D452-4DA2-9A34-9DA8652D5FEC}" type="presOf" srcId="{0A828F65-A47F-4E98-A72C-CB5A5AEC6C87}" destId="{B78E252D-4704-4BCE-9ABA-7AA5AB0B116F}" srcOrd="0" destOrd="2" presId="urn:microsoft.com/office/officeart/2005/8/layout/process1"/>
    <dgm:cxn modelId="{5FAFE5BF-2B8E-41D2-8AD9-EE775265FD22}" type="presParOf" srcId="{41EBFED1-3998-4AAC-8CEF-1930686112F7}" destId="{B78E252D-4704-4BCE-9ABA-7AA5AB0B116F}"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91E29D-2620-4A09-8905-46ED12766E74}" type="doc">
      <dgm:prSet loTypeId="urn:microsoft.com/office/officeart/2005/8/layout/process1" loCatId="process" qsTypeId="urn:microsoft.com/office/officeart/2005/8/quickstyle/simple1" qsCatId="simple" csTypeId="urn:microsoft.com/office/officeart/2005/8/colors/colorful2" csCatId="colorful" phldr="1"/>
      <dgm:spPr/>
    </dgm:pt>
    <dgm:pt modelId="{4674D97F-4B88-4D14-87CF-30D1D6B8C203}">
      <dgm:prSet phldrT="[Text]"/>
      <dgm:spPr/>
      <dgm:t>
        <a:bodyPr/>
        <a:lstStyle/>
        <a:p>
          <a:r>
            <a:rPr lang="en-US" dirty="0"/>
            <a:t>Extract &amp; merge</a:t>
          </a:r>
        </a:p>
      </dgm:t>
    </dgm:pt>
    <dgm:pt modelId="{A2DD0A9F-637C-44F9-B87A-3CAECF345BFC}" type="parTrans" cxnId="{612BDB11-607C-4A0F-B44B-143F4DEB6EC6}">
      <dgm:prSet/>
      <dgm:spPr/>
      <dgm:t>
        <a:bodyPr/>
        <a:lstStyle/>
        <a:p>
          <a:endParaRPr lang="en-US"/>
        </a:p>
      </dgm:t>
    </dgm:pt>
    <dgm:pt modelId="{04037BD7-49F8-4EC5-88C2-95BD5B1973FC}" type="sibTrans" cxnId="{612BDB11-607C-4A0F-B44B-143F4DEB6EC6}">
      <dgm:prSet/>
      <dgm:spPr/>
      <dgm:t>
        <a:bodyPr/>
        <a:lstStyle/>
        <a:p>
          <a:endParaRPr lang="en-US"/>
        </a:p>
      </dgm:t>
    </dgm:pt>
    <dgm:pt modelId="{41EBFED1-3998-4AAC-8CEF-1930686112F7}" type="pres">
      <dgm:prSet presAssocID="{C391E29D-2620-4A09-8905-46ED12766E74}" presName="Name0" presStyleCnt="0">
        <dgm:presLayoutVars>
          <dgm:dir/>
          <dgm:resizeHandles val="exact"/>
        </dgm:presLayoutVars>
      </dgm:prSet>
      <dgm:spPr/>
    </dgm:pt>
    <dgm:pt modelId="{B78E252D-4704-4BCE-9ABA-7AA5AB0B116F}" type="pres">
      <dgm:prSet presAssocID="{4674D97F-4B88-4D14-87CF-30D1D6B8C203}" presName="node" presStyleLbl="node1" presStyleIdx="0" presStyleCnt="1">
        <dgm:presLayoutVars>
          <dgm:bulletEnabled val="1"/>
        </dgm:presLayoutVars>
      </dgm:prSet>
      <dgm:spPr/>
    </dgm:pt>
  </dgm:ptLst>
  <dgm:cxnLst>
    <dgm:cxn modelId="{612BDB11-607C-4A0F-B44B-143F4DEB6EC6}" srcId="{C391E29D-2620-4A09-8905-46ED12766E74}" destId="{4674D97F-4B88-4D14-87CF-30D1D6B8C203}" srcOrd="0" destOrd="0" parTransId="{A2DD0A9F-637C-44F9-B87A-3CAECF345BFC}" sibTransId="{04037BD7-49F8-4EC5-88C2-95BD5B1973FC}"/>
    <dgm:cxn modelId="{E63A7373-8E80-4396-ABE4-9FD4DCB62D4D}" type="presOf" srcId="{C391E29D-2620-4A09-8905-46ED12766E74}" destId="{41EBFED1-3998-4AAC-8CEF-1930686112F7}" srcOrd="0" destOrd="0" presId="urn:microsoft.com/office/officeart/2005/8/layout/process1"/>
    <dgm:cxn modelId="{BA1A4678-8082-43F2-A49B-533EEC75878D}" type="presOf" srcId="{4674D97F-4B88-4D14-87CF-30D1D6B8C203}" destId="{B78E252D-4704-4BCE-9ABA-7AA5AB0B116F}" srcOrd="0" destOrd="0" presId="urn:microsoft.com/office/officeart/2005/8/layout/process1"/>
    <dgm:cxn modelId="{951DFBD6-DE67-479D-B890-A9A75A9E9C4C}" type="presParOf" srcId="{41EBFED1-3998-4AAC-8CEF-1930686112F7}" destId="{B78E252D-4704-4BCE-9ABA-7AA5AB0B116F}"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91E29D-2620-4A09-8905-46ED12766E74}" type="doc">
      <dgm:prSet loTypeId="urn:microsoft.com/office/officeart/2005/8/layout/process1" loCatId="process" qsTypeId="urn:microsoft.com/office/officeart/2005/8/quickstyle/simple1" qsCatId="simple" csTypeId="urn:microsoft.com/office/officeart/2005/8/colors/accent0_1" csCatId="mainScheme" phldr="1"/>
      <dgm:spPr/>
    </dgm:pt>
    <dgm:pt modelId="{4674D97F-4B88-4D14-87CF-30D1D6B8C203}">
      <dgm:prSet phldrT="[Text]"/>
      <dgm:spPr/>
      <dgm:t>
        <a:bodyPr/>
        <a:lstStyle/>
        <a:p>
          <a:r>
            <a:rPr lang="en-US" dirty="0"/>
            <a:t>User-defined processing steps</a:t>
          </a:r>
        </a:p>
      </dgm:t>
    </dgm:pt>
    <dgm:pt modelId="{A2DD0A9F-637C-44F9-B87A-3CAECF345BFC}" type="parTrans" cxnId="{612BDB11-607C-4A0F-B44B-143F4DEB6EC6}">
      <dgm:prSet/>
      <dgm:spPr/>
      <dgm:t>
        <a:bodyPr/>
        <a:lstStyle/>
        <a:p>
          <a:endParaRPr lang="en-US"/>
        </a:p>
      </dgm:t>
    </dgm:pt>
    <dgm:pt modelId="{04037BD7-49F8-4EC5-88C2-95BD5B1973FC}" type="sibTrans" cxnId="{612BDB11-607C-4A0F-B44B-143F4DEB6EC6}">
      <dgm:prSet/>
      <dgm:spPr/>
      <dgm:t>
        <a:bodyPr/>
        <a:lstStyle/>
        <a:p>
          <a:endParaRPr lang="en-US"/>
        </a:p>
      </dgm:t>
    </dgm:pt>
    <dgm:pt modelId="{41EBFED1-3998-4AAC-8CEF-1930686112F7}" type="pres">
      <dgm:prSet presAssocID="{C391E29D-2620-4A09-8905-46ED12766E74}" presName="Name0" presStyleCnt="0">
        <dgm:presLayoutVars>
          <dgm:dir/>
          <dgm:resizeHandles val="exact"/>
        </dgm:presLayoutVars>
      </dgm:prSet>
      <dgm:spPr/>
    </dgm:pt>
    <dgm:pt modelId="{B78E252D-4704-4BCE-9ABA-7AA5AB0B116F}" type="pres">
      <dgm:prSet presAssocID="{4674D97F-4B88-4D14-87CF-30D1D6B8C203}" presName="node" presStyleLbl="node1" presStyleIdx="0" presStyleCnt="1">
        <dgm:presLayoutVars>
          <dgm:bulletEnabled val="1"/>
        </dgm:presLayoutVars>
      </dgm:prSet>
      <dgm:spPr/>
    </dgm:pt>
  </dgm:ptLst>
  <dgm:cxnLst>
    <dgm:cxn modelId="{612BDB11-607C-4A0F-B44B-143F4DEB6EC6}" srcId="{C391E29D-2620-4A09-8905-46ED12766E74}" destId="{4674D97F-4B88-4D14-87CF-30D1D6B8C203}" srcOrd="0" destOrd="0" parTransId="{A2DD0A9F-637C-44F9-B87A-3CAECF345BFC}" sibTransId="{04037BD7-49F8-4EC5-88C2-95BD5B1973FC}"/>
    <dgm:cxn modelId="{1C89FFC4-E9F5-4D4B-956C-93E57FD34D69}" type="presOf" srcId="{4674D97F-4B88-4D14-87CF-30D1D6B8C203}" destId="{B78E252D-4704-4BCE-9ABA-7AA5AB0B116F}" srcOrd="0" destOrd="0" presId="urn:microsoft.com/office/officeart/2005/8/layout/process1"/>
    <dgm:cxn modelId="{3DF479E2-BCE2-493E-8210-004B1AF524AF}" type="presOf" srcId="{C391E29D-2620-4A09-8905-46ED12766E74}" destId="{41EBFED1-3998-4AAC-8CEF-1930686112F7}" srcOrd="0" destOrd="0" presId="urn:microsoft.com/office/officeart/2005/8/layout/process1"/>
    <dgm:cxn modelId="{EB7CD166-C145-4547-86A7-9F1EB4E26113}" type="presParOf" srcId="{41EBFED1-3998-4AAC-8CEF-1930686112F7}" destId="{B78E252D-4704-4BCE-9ABA-7AA5AB0B116F}" srcOrd="0"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1BF52-4165-4EEB-B688-C77080D7F9A6}">
      <dsp:nvSpPr>
        <dsp:cNvPr id="0" name=""/>
        <dsp:cNvSpPr/>
      </dsp:nvSpPr>
      <dsp:spPr>
        <a:xfrm>
          <a:off x="1113707" y="320"/>
          <a:ext cx="1154160" cy="115416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Clip</a:t>
          </a:r>
        </a:p>
      </dsp:txBody>
      <dsp:txXfrm>
        <a:off x="1282730" y="169343"/>
        <a:ext cx="816114" cy="816114"/>
      </dsp:txXfrm>
    </dsp:sp>
    <dsp:sp modelId="{D860777C-D31C-487E-8D63-27EEEF42B0E4}">
      <dsp:nvSpPr>
        <dsp:cNvPr id="0" name=""/>
        <dsp:cNvSpPr/>
      </dsp:nvSpPr>
      <dsp:spPr>
        <a:xfrm rot="3600000">
          <a:off x="1966313" y="1125359"/>
          <a:ext cx="306572" cy="3895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n>
              <a:noFill/>
            </a:ln>
          </a:endParaRPr>
        </a:p>
      </dsp:txBody>
      <dsp:txXfrm>
        <a:off x="1989306" y="1163440"/>
        <a:ext cx="214600" cy="233717"/>
      </dsp:txXfrm>
    </dsp:sp>
    <dsp:sp modelId="{B72D69F0-37DA-4460-91E7-2873A537D293}">
      <dsp:nvSpPr>
        <dsp:cNvPr id="0" name=""/>
        <dsp:cNvSpPr/>
      </dsp:nvSpPr>
      <dsp:spPr>
        <a:xfrm>
          <a:off x="1980006" y="1500795"/>
          <a:ext cx="1154160" cy="115416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Process</a:t>
          </a:r>
        </a:p>
      </dsp:txBody>
      <dsp:txXfrm>
        <a:off x="2149029" y="1669818"/>
        <a:ext cx="816114" cy="816114"/>
      </dsp:txXfrm>
    </dsp:sp>
    <dsp:sp modelId="{A7F3D5B5-32B1-4D7D-B78D-866620B6A23B}">
      <dsp:nvSpPr>
        <dsp:cNvPr id="0" name=""/>
        <dsp:cNvSpPr/>
      </dsp:nvSpPr>
      <dsp:spPr>
        <a:xfrm rot="10800000">
          <a:off x="1546178" y="1883111"/>
          <a:ext cx="306572" cy="3895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n>
              <a:noFill/>
            </a:ln>
          </a:endParaRPr>
        </a:p>
      </dsp:txBody>
      <dsp:txXfrm rot="10800000">
        <a:off x="1638150" y="1961017"/>
        <a:ext cx="214600" cy="233717"/>
      </dsp:txXfrm>
    </dsp:sp>
    <dsp:sp modelId="{6DF3C40D-E7AB-49E5-9D0E-01A8484B5096}">
      <dsp:nvSpPr>
        <dsp:cNvPr id="0" name=""/>
        <dsp:cNvSpPr/>
      </dsp:nvSpPr>
      <dsp:spPr>
        <a:xfrm>
          <a:off x="247408" y="1500795"/>
          <a:ext cx="1154160" cy="115416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Check for errors</a:t>
          </a:r>
        </a:p>
      </dsp:txBody>
      <dsp:txXfrm>
        <a:off x="416431" y="1669818"/>
        <a:ext cx="816114" cy="816114"/>
      </dsp:txXfrm>
    </dsp:sp>
    <dsp:sp modelId="{00AD9273-64BD-4A5E-B926-91D6E915F5AF}">
      <dsp:nvSpPr>
        <dsp:cNvPr id="0" name=""/>
        <dsp:cNvSpPr/>
      </dsp:nvSpPr>
      <dsp:spPr>
        <a:xfrm rot="18000000">
          <a:off x="1100013" y="1140387"/>
          <a:ext cx="306572" cy="38952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n>
              <a:noFill/>
            </a:ln>
          </a:endParaRPr>
        </a:p>
      </dsp:txBody>
      <dsp:txXfrm>
        <a:off x="1123006" y="1258118"/>
        <a:ext cx="214600" cy="233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E252D-4704-4BCE-9ABA-7AA5AB0B116F}">
      <dsp:nvSpPr>
        <dsp:cNvPr id="0" name=""/>
        <dsp:cNvSpPr/>
      </dsp:nvSpPr>
      <dsp:spPr>
        <a:xfrm>
          <a:off x="0" y="749449"/>
          <a:ext cx="1468582" cy="88114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Configuration</a:t>
          </a:r>
        </a:p>
        <a:p>
          <a:pPr marL="114300" lvl="1" indent="-114300" algn="l" defTabSz="533400">
            <a:lnSpc>
              <a:spcPct val="90000"/>
            </a:lnSpc>
            <a:spcBef>
              <a:spcPct val="0"/>
            </a:spcBef>
            <a:spcAft>
              <a:spcPct val="15000"/>
            </a:spcAft>
            <a:buChar char="•"/>
          </a:pPr>
          <a:r>
            <a:rPr lang="en-US" sz="1200" kern="1200" dirty="0"/>
            <a:t>GUI interface</a:t>
          </a:r>
        </a:p>
        <a:p>
          <a:pPr marL="114300" lvl="1" indent="-114300" algn="l" defTabSz="533400">
            <a:lnSpc>
              <a:spcPct val="90000"/>
            </a:lnSpc>
            <a:spcBef>
              <a:spcPct val="0"/>
            </a:spcBef>
            <a:spcAft>
              <a:spcPct val="15000"/>
            </a:spcAft>
            <a:buChar char="•"/>
          </a:pPr>
          <a:r>
            <a:rPr lang="en-US" sz="1200" kern="1200" dirty="0"/>
            <a:t>Batch file</a:t>
          </a:r>
        </a:p>
      </dsp:txBody>
      <dsp:txXfrm>
        <a:off x="25808" y="775257"/>
        <a:ext cx="1416966" cy="8295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E252D-4704-4BCE-9ABA-7AA5AB0B116F}">
      <dsp:nvSpPr>
        <dsp:cNvPr id="0" name=""/>
        <dsp:cNvSpPr/>
      </dsp:nvSpPr>
      <dsp:spPr>
        <a:xfrm>
          <a:off x="0" y="670542"/>
          <a:ext cx="1468582" cy="88114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Extract &amp; merge</a:t>
          </a:r>
        </a:p>
      </dsp:txBody>
      <dsp:txXfrm>
        <a:off x="25808" y="696350"/>
        <a:ext cx="1416966" cy="829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E252D-4704-4BCE-9ABA-7AA5AB0B116F}">
      <dsp:nvSpPr>
        <dsp:cNvPr id="0" name=""/>
        <dsp:cNvSpPr/>
      </dsp:nvSpPr>
      <dsp:spPr>
        <a:xfrm>
          <a:off x="0" y="505326"/>
          <a:ext cx="1468582" cy="1211580"/>
        </a:xfrm>
        <a:prstGeom prst="roundRect">
          <a:avLst>
            <a:gd name="adj" fmla="val 10000"/>
          </a:avLst>
        </a:prstGeom>
        <a:solidFill>
          <a:schemeClr val="lt1">
            <a:hueOff val="0"/>
            <a:satOff val="0"/>
            <a:lumOff val="0"/>
            <a:alphaOff val="0"/>
          </a:schemeClr>
        </a:solid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User-defined processing steps</a:t>
          </a:r>
        </a:p>
      </dsp:txBody>
      <dsp:txXfrm>
        <a:off x="35486" y="540812"/>
        <a:ext cx="1397610" cy="114060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16CDD-327E-466E-BDF1-5348059D7A75}" type="datetimeFigureOut">
              <a:rPr lang="en-US" smtClean="0"/>
              <a:t>9/22/2020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F5AC1-6A4D-4213-A0EF-1FA6643509E5}" type="slidenum">
              <a:rPr lang="en-US" smtClean="0"/>
              <a:t>‹#›</a:t>
            </a:fld>
            <a:endParaRPr lang="en-US"/>
          </a:p>
        </p:txBody>
      </p:sp>
    </p:spTree>
    <p:extLst>
      <p:ext uri="{BB962C8B-B14F-4D97-AF65-F5344CB8AC3E}">
        <p14:creationId xmlns:p14="http://schemas.microsoft.com/office/powerpoint/2010/main" val="290213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86E58-CC61-40C9-A15D-488B0534C583}" type="slidenum">
              <a:rPr lang="en-US" smtClean="0"/>
              <a:t>3</a:t>
            </a:fld>
            <a:endParaRPr lang="en-US"/>
          </a:p>
        </p:txBody>
      </p:sp>
    </p:spTree>
    <p:extLst>
      <p:ext uri="{BB962C8B-B14F-4D97-AF65-F5344CB8AC3E}">
        <p14:creationId xmlns:p14="http://schemas.microsoft.com/office/powerpoint/2010/main" val="106121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86E58-CC61-40C9-A15D-488B0534C583}" type="slidenum">
              <a:rPr lang="en-US" smtClean="0"/>
              <a:t>4</a:t>
            </a:fld>
            <a:endParaRPr lang="en-US"/>
          </a:p>
        </p:txBody>
      </p:sp>
    </p:spTree>
    <p:extLst>
      <p:ext uri="{BB962C8B-B14F-4D97-AF65-F5344CB8AC3E}">
        <p14:creationId xmlns:p14="http://schemas.microsoft.com/office/powerpoint/2010/main" val="89026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631654D-11C5-4C26-BBB7-45895CE968DB}"/>
              </a:ext>
            </a:extLst>
          </p:cNvPr>
          <p:cNvSpPr>
            <a:spLocks noGrp="1" noChangeArrowheads="1"/>
          </p:cNvSpPr>
          <p:nvPr>
            <p:ph type="sldNum" sz="quarter" idx="5"/>
          </p:nvPr>
        </p:nvSpPr>
        <p:spPr>
          <a:ln/>
        </p:spPr>
        <p:txBody>
          <a:bodyPr/>
          <a:lstStyle/>
          <a:p>
            <a:fld id="{6BCDFA21-FAC2-41C1-9033-835D43EB1ADD}" type="slidenum">
              <a:rPr lang="en-US" altLang="en-US"/>
              <a:pPr/>
              <a:t>5</a:t>
            </a:fld>
            <a:endParaRPr lang="en-US" altLang="en-US"/>
          </a:p>
        </p:txBody>
      </p:sp>
      <p:sp>
        <p:nvSpPr>
          <p:cNvPr id="226306" name="Rectangle 2">
            <a:extLst>
              <a:ext uri="{FF2B5EF4-FFF2-40B4-BE49-F238E27FC236}">
                <a16:creationId xmlns:a16="http://schemas.microsoft.com/office/drawing/2014/main" id="{8994E533-CBAC-4447-84F1-80CB75BCA86E}"/>
              </a:ext>
            </a:extLst>
          </p:cNvPr>
          <p:cNvSpPr>
            <a:spLocks noGrp="1" noRot="1" noChangeAspect="1" noChangeArrowheads="1" noTextEdit="1"/>
          </p:cNvSpPr>
          <p:nvPr>
            <p:ph type="sldImg"/>
          </p:nvPr>
        </p:nvSpPr>
        <p:spPr>
          <a:ln/>
        </p:spPr>
      </p:sp>
      <p:sp>
        <p:nvSpPr>
          <p:cNvPr id="226307" name="Rectangle 3">
            <a:extLst>
              <a:ext uri="{FF2B5EF4-FFF2-40B4-BE49-F238E27FC236}">
                <a16:creationId xmlns:a16="http://schemas.microsoft.com/office/drawing/2014/main" id="{CE542C73-FC7E-425B-823D-084404F46D43}"/>
              </a:ext>
            </a:extLst>
          </p:cNvPr>
          <p:cNvSpPr>
            <a:spLocks noGrp="1" noChangeArrowheads="1"/>
          </p:cNvSpPr>
          <p:nvPr>
            <p:ph type="body" idx="1"/>
          </p:nvPr>
        </p:nvSpPr>
        <p:spPr/>
        <p:txBody>
          <a:bodyPr/>
          <a:lstStyle/>
          <a:p>
            <a:endParaRPr lang="en-US" altLang="en-US" sz="130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2 points are important: the</a:t>
            </a:r>
            <a:r>
              <a:rPr lang="en-US" baseline="0" dirty="0"/>
              <a:t> size of the delivery tiles doesn’t really matter. We are starting to see more acquisitions with very large delivery tiles (1Gb +)</a:t>
            </a:r>
            <a:endParaRPr lang="en-US" dirty="0"/>
          </a:p>
        </p:txBody>
      </p:sp>
      <p:sp>
        <p:nvSpPr>
          <p:cNvPr id="4" name="Slide Number Placeholder 3"/>
          <p:cNvSpPr>
            <a:spLocks noGrp="1"/>
          </p:cNvSpPr>
          <p:nvPr>
            <p:ph type="sldNum" sz="quarter" idx="10"/>
          </p:nvPr>
        </p:nvSpPr>
        <p:spPr/>
        <p:txBody>
          <a:bodyPr/>
          <a:lstStyle/>
          <a:p>
            <a:fld id="{1B986E58-CC61-40C9-A15D-488B0534C583}" type="slidenum">
              <a:rPr lang="en-US" smtClean="0"/>
              <a:t>9</a:t>
            </a:fld>
            <a:endParaRPr lang="en-US"/>
          </a:p>
        </p:txBody>
      </p:sp>
    </p:spTree>
    <p:extLst>
      <p:ext uri="{BB962C8B-B14F-4D97-AF65-F5344CB8AC3E}">
        <p14:creationId xmlns:p14="http://schemas.microsoft.com/office/powerpoint/2010/main" val="150002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E1046E-BC2B-435A-8229-5E3F6D2FF114}" type="slidenum">
              <a:rPr lang="en-US">
                <a:solidFill>
                  <a:prstClr val="black"/>
                </a:solidFill>
              </a:rPr>
              <a:pPr/>
              <a:t>10</a:t>
            </a:fld>
            <a:endParaRPr lang="en-US">
              <a:solidFill>
                <a:prstClr val="black"/>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PDQ provides 3D viewing and manipulation for LAS, FUSION, ASCII LIDAR data and FUSION surface models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56FBB13-3C77-4528-A74C-E6BF27E2D9D8}"/>
              </a:ext>
            </a:extLst>
          </p:cNvPr>
          <p:cNvSpPr>
            <a:spLocks noGrp="1" noChangeArrowheads="1"/>
          </p:cNvSpPr>
          <p:nvPr>
            <p:ph type="sldNum" sz="quarter" idx="5"/>
          </p:nvPr>
        </p:nvSpPr>
        <p:spPr>
          <a:ln/>
        </p:spPr>
        <p:txBody>
          <a:bodyPr/>
          <a:lstStyle/>
          <a:p>
            <a:fld id="{783483EC-B864-4121-8645-72CCE4B51111}" type="slidenum">
              <a:rPr lang="en-US" altLang="en-US"/>
              <a:pPr/>
              <a:t>13</a:t>
            </a:fld>
            <a:endParaRPr lang="en-US" altLang="en-US"/>
          </a:p>
        </p:txBody>
      </p:sp>
      <p:sp>
        <p:nvSpPr>
          <p:cNvPr id="26626" name="Rectangle 2">
            <a:extLst>
              <a:ext uri="{FF2B5EF4-FFF2-40B4-BE49-F238E27FC236}">
                <a16:creationId xmlns:a16="http://schemas.microsoft.com/office/drawing/2014/main" id="{45652884-3F4D-49C5-9F4A-B828E941D0E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D3D190D1-019C-43F5-858D-9E3DE8168E95}"/>
              </a:ext>
            </a:extLst>
          </p:cNvPr>
          <p:cNvSpPr>
            <a:spLocks noGrp="1" noChangeArrowheads="1"/>
          </p:cNvSpPr>
          <p:nvPr>
            <p:ph type="body" idx="1"/>
          </p:nvPr>
        </p:nvSpPr>
        <p:spPr/>
        <p:txBody>
          <a:bodyPr/>
          <a:lstStyle/>
          <a:p>
            <a:r>
              <a:rPr lang="en-US" altLang="en-US"/>
              <a:t>Hidden for presentations that include a live demo of FUSION and LDV software</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CD618C-6989-4D71-823E-9D06A00E3678}"/>
              </a:ext>
            </a:extLst>
          </p:cNvPr>
          <p:cNvSpPr>
            <a:spLocks noGrp="1" noChangeArrowheads="1"/>
          </p:cNvSpPr>
          <p:nvPr>
            <p:ph type="sldNum" sz="quarter" idx="5"/>
          </p:nvPr>
        </p:nvSpPr>
        <p:spPr>
          <a:ln/>
        </p:spPr>
        <p:txBody>
          <a:bodyPr/>
          <a:lstStyle/>
          <a:p>
            <a:fld id="{BFE615D5-298C-4CFE-BB2F-71B2C57AF731}" type="slidenum">
              <a:rPr lang="en-US" altLang="en-US"/>
              <a:pPr/>
              <a:t>15</a:t>
            </a:fld>
            <a:endParaRPr lang="en-US" altLang="en-US"/>
          </a:p>
        </p:txBody>
      </p:sp>
      <p:sp>
        <p:nvSpPr>
          <p:cNvPr id="20482" name="Rectangle 2">
            <a:extLst>
              <a:ext uri="{FF2B5EF4-FFF2-40B4-BE49-F238E27FC236}">
                <a16:creationId xmlns:a16="http://schemas.microsoft.com/office/drawing/2014/main" id="{4D763B3F-BE97-4475-B56D-DE767A1B9E81}"/>
              </a:ext>
            </a:extLst>
          </p:cNvPr>
          <p:cNvSpPr>
            <a:spLocks noRot="1" noChangeArrowheads="1" noTextEdit="1"/>
          </p:cNvSpPr>
          <p:nvPr>
            <p:ph type="sldImg"/>
          </p:nvPr>
        </p:nvSpPr>
        <p:spPr>
          <a:ln/>
        </p:spPr>
      </p:sp>
      <p:sp>
        <p:nvSpPr>
          <p:cNvPr id="20483" name="Rectangle 3">
            <a:extLst>
              <a:ext uri="{FF2B5EF4-FFF2-40B4-BE49-F238E27FC236}">
                <a16:creationId xmlns:a16="http://schemas.microsoft.com/office/drawing/2014/main" id="{153A55E4-7970-4139-AF07-4635B5EA8742}"/>
              </a:ext>
            </a:extLst>
          </p:cNvPr>
          <p:cNvSpPr>
            <a:spLocks noGrp="1" noChangeArrowheads="1"/>
          </p:cNvSpPr>
          <p:nvPr>
            <p:ph type="body" idx="1"/>
          </p:nvPr>
        </p:nvSpPr>
        <p:spPr/>
        <p:txBody>
          <a:bodyPr/>
          <a:lstStyle/>
          <a:p>
            <a:r>
              <a:rPr lang="en-US" altLang="en-US"/>
              <a:t>Source: </a:t>
            </a:r>
            <a:r>
              <a:rPr lang="en-US" altLang="en-US" sz="700">
                <a:latin typeface="Arial Rounded MT Bold" panose="020F0704030504030204" pitchFamily="34" charset="0"/>
              </a:rPr>
              <a:t>Andersen et al.,</a:t>
            </a:r>
            <a:r>
              <a:rPr lang="en-US" altLang="en-US" sz="700" i="1">
                <a:latin typeface="Arial Rounded MT Bold" panose="020F0704030504030204" pitchFamily="34" charset="0"/>
              </a:rPr>
              <a:t> </a:t>
            </a:r>
            <a:r>
              <a:rPr lang="en-US" altLang="en-US" sz="700">
                <a:latin typeface="Arial Rounded MT Bold" panose="020F0704030504030204" pitchFamily="34" charset="0"/>
              </a:rPr>
              <a:t>Can. J. of Remote Sensing,</a:t>
            </a:r>
            <a:r>
              <a:rPr lang="en-US" altLang="en-US" sz="600">
                <a:latin typeface="Arial Rounded MT Bold" panose="020F0704030504030204" pitchFamily="34" charset="0"/>
              </a:rPr>
              <a:t> </a:t>
            </a:r>
            <a:r>
              <a:rPr lang="en-US" altLang="en-US" sz="700">
                <a:latin typeface="Arial Rounded MT Bold" panose="020F0704030504030204" pitchFamily="34" charset="0"/>
              </a:rPr>
              <a:t>In review.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scripts provided with the AP distribution,</a:t>
            </a:r>
            <a:r>
              <a:rPr lang="en-US" baseline="0" dirty="0"/>
              <a:t> the setup batch file turns various products on/off and sets options to control merging of products, cell sizes, and ground surface options. The configuration parameters specified in the GUI are more general and serve to identify the overall run.</a:t>
            </a:r>
            <a:endParaRPr lang="en-US" dirty="0"/>
          </a:p>
        </p:txBody>
      </p:sp>
      <p:sp>
        <p:nvSpPr>
          <p:cNvPr id="4" name="Slide Number Placeholder 3"/>
          <p:cNvSpPr>
            <a:spLocks noGrp="1"/>
          </p:cNvSpPr>
          <p:nvPr>
            <p:ph type="sldNum" sz="quarter" idx="10"/>
          </p:nvPr>
        </p:nvSpPr>
        <p:spPr/>
        <p:txBody>
          <a:bodyPr/>
          <a:lstStyle/>
          <a:p>
            <a:fld id="{1B986E58-CC61-40C9-A15D-488B0534C583}" type="slidenum">
              <a:rPr lang="en-US" smtClean="0"/>
              <a:t>29</a:t>
            </a:fld>
            <a:endParaRPr lang="en-US"/>
          </a:p>
        </p:txBody>
      </p:sp>
    </p:spTree>
    <p:extLst>
      <p:ext uri="{BB962C8B-B14F-4D97-AF65-F5344CB8AC3E}">
        <p14:creationId xmlns:p14="http://schemas.microsoft.com/office/powerpoint/2010/main" val="181970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42900"/>
            <a:ext cx="10363200" cy="990600"/>
          </a:xfrm>
        </p:spPr>
        <p:txBody>
          <a:bodyPr/>
          <a:lstStyle/>
          <a:p>
            <a:r>
              <a:rPr lang="en-US"/>
              <a:t>Click to edit Master title style</a:t>
            </a:r>
          </a:p>
        </p:txBody>
      </p:sp>
      <p:sp>
        <p:nvSpPr>
          <p:cNvPr id="3" name="Text Placeholder 2"/>
          <p:cNvSpPr>
            <a:spLocks noGrp="1"/>
          </p:cNvSpPr>
          <p:nvPr>
            <p:ph type="body" sz="half" idx="1"/>
          </p:nvPr>
        </p:nvSpPr>
        <p:spPr>
          <a:xfrm>
            <a:off x="1016000" y="1752600"/>
            <a:ext cx="4978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4978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6329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9/22/2020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9/22/2020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8.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s.fed.us/eng/rsac/lidar_training/" TargetMode="External"/><Relationship Id="rId2" Type="http://schemas.openxmlformats.org/officeDocument/2006/relationships/hyperlink" Target="http://forsys.sefs.uw.edu/fusion/fusionlatest.html" TargetMode="External"/><Relationship Id="rId1" Type="http://schemas.openxmlformats.org/officeDocument/2006/relationships/slideLayout" Target="../slideLayouts/slideLayout2.xml"/><Relationship Id="rId4" Type="http://schemas.openxmlformats.org/officeDocument/2006/relationships/hyperlink" Target="http://forsys.sefs.uw.edu/software/fusion/FUSION_manual.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13D89B-C6C3-4B37-959F-846841949F10}"/>
              </a:ext>
            </a:extLst>
          </p:cNvPr>
          <p:cNvSpPr>
            <a:spLocks noGrp="1"/>
          </p:cNvSpPr>
          <p:nvPr>
            <p:ph type="ctrTitle"/>
          </p:nvPr>
        </p:nvSpPr>
        <p:spPr>
          <a:xfrm>
            <a:off x="5396552" y="1267841"/>
            <a:ext cx="6251600" cy="2223977"/>
          </a:xfrm>
        </p:spPr>
        <p:txBody>
          <a:bodyPr>
            <a:normAutofit/>
          </a:bodyPr>
          <a:lstStyle/>
          <a:p>
            <a:pPr algn="ctr">
              <a:lnSpc>
                <a:spcPct val="90000"/>
              </a:lnSpc>
            </a:pPr>
            <a:r>
              <a:rPr lang="en-US" sz="4500" b="1" dirty="0">
                <a:solidFill>
                  <a:srgbClr val="EBEBEB"/>
                </a:solidFill>
              </a:rPr>
              <a:t>FUSION</a:t>
            </a:r>
            <a:br>
              <a:rPr lang="en-US" sz="4500" dirty="0">
                <a:solidFill>
                  <a:srgbClr val="EBEBEB"/>
                </a:solidFill>
              </a:rPr>
            </a:br>
            <a:r>
              <a:rPr lang="en-US" sz="4500" dirty="0">
                <a:solidFill>
                  <a:srgbClr val="EBEBEB"/>
                </a:solidFill>
              </a:rPr>
              <a:t>Lidar processing and visualization software</a:t>
            </a:r>
          </a:p>
        </p:txBody>
      </p:sp>
      <p:sp>
        <p:nvSpPr>
          <p:cNvPr id="3" name="Subtitle 2">
            <a:extLst>
              <a:ext uri="{FF2B5EF4-FFF2-40B4-BE49-F238E27FC236}">
                <a16:creationId xmlns:a16="http://schemas.microsoft.com/office/drawing/2014/main" id="{7DEE0B8A-280F-4AD0-A1B0-40BF2881F940}"/>
              </a:ext>
            </a:extLst>
          </p:cNvPr>
          <p:cNvSpPr>
            <a:spLocks noGrp="1"/>
          </p:cNvSpPr>
          <p:nvPr>
            <p:ph type="subTitle" idx="1"/>
          </p:nvPr>
        </p:nvSpPr>
        <p:spPr>
          <a:xfrm>
            <a:off x="5467939" y="4600169"/>
            <a:ext cx="6251599" cy="1447801"/>
          </a:xfrm>
        </p:spPr>
        <p:txBody>
          <a:bodyPr>
            <a:normAutofit/>
          </a:bodyPr>
          <a:lstStyle/>
          <a:p>
            <a:pPr algn="ctr">
              <a:lnSpc>
                <a:spcPct val="90000"/>
              </a:lnSpc>
            </a:pPr>
            <a:r>
              <a:rPr lang="en-US" b="1" cap="none" dirty="0">
                <a:solidFill>
                  <a:schemeClr val="tx2">
                    <a:lumMod val="40000"/>
                    <a:lumOff val="60000"/>
                  </a:schemeClr>
                </a:solidFill>
                <a:latin typeface="+mn-lt"/>
              </a:rPr>
              <a:t>Bob McGaughey</a:t>
            </a:r>
          </a:p>
          <a:p>
            <a:pPr algn="ctr">
              <a:lnSpc>
                <a:spcPct val="90000"/>
              </a:lnSpc>
            </a:pPr>
            <a:r>
              <a:rPr lang="en-US" sz="1600" cap="none" dirty="0">
                <a:solidFill>
                  <a:schemeClr val="tx2">
                    <a:lumMod val="40000"/>
                    <a:lumOff val="60000"/>
                  </a:schemeClr>
                </a:solidFill>
                <a:latin typeface="+mn-lt"/>
              </a:rPr>
              <a:t>USDA Forest Service</a:t>
            </a:r>
          </a:p>
          <a:p>
            <a:pPr algn="ctr">
              <a:lnSpc>
                <a:spcPct val="90000"/>
              </a:lnSpc>
            </a:pPr>
            <a:r>
              <a:rPr lang="en-US" sz="1600" cap="none" dirty="0">
                <a:solidFill>
                  <a:schemeClr val="tx2">
                    <a:lumMod val="40000"/>
                    <a:lumOff val="60000"/>
                  </a:schemeClr>
                </a:solidFill>
                <a:latin typeface="+mn-lt"/>
              </a:rPr>
              <a:t>Pacific Northwest Research Station</a:t>
            </a:r>
          </a:p>
          <a:p>
            <a:pPr algn="ctr">
              <a:lnSpc>
                <a:spcPct val="90000"/>
              </a:lnSpc>
            </a:pPr>
            <a:r>
              <a:rPr lang="en-US" sz="1600" cap="none" dirty="0">
                <a:solidFill>
                  <a:schemeClr val="tx2">
                    <a:lumMod val="40000"/>
                    <a:lumOff val="60000"/>
                  </a:schemeClr>
                </a:solidFill>
                <a:latin typeface="+mn-lt"/>
              </a:rPr>
              <a:t>Vegetation Monitoring and Remote Sensing Team</a:t>
            </a:r>
          </a:p>
        </p:txBody>
      </p:sp>
      <p:sp>
        <p:nvSpPr>
          <p:cNvPr id="11"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4" descr="Memory Lane Art | Fine Art America">
            <a:extLst>
              <a:ext uri="{FF2B5EF4-FFF2-40B4-BE49-F238E27FC236}">
                <a16:creationId xmlns:a16="http://schemas.microsoft.com/office/drawing/2014/main" id="{AC2504E7-C7A1-4ADB-A22E-B121E3A0D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30" r="34910"/>
          <a:stretch/>
        </p:blipFill>
        <p:spPr bwMode="auto">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96463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a:t>Data exploration and visualization</a:t>
            </a:r>
          </a:p>
        </p:txBody>
      </p:sp>
      <p:grpSp>
        <p:nvGrpSpPr>
          <p:cNvPr id="5" name="Group 4">
            <a:extLst>
              <a:ext uri="{FF2B5EF4-FFF2-40B4-BE49-F238E27FC236}">
                <a16:creationId xmlns:a16="http://schemas.microsoft.com/office/drawing/2014/main" id="{31A09A40-2CBB-4611-AAEE-9A8C0CCB9757}"/>
              </a:ext>
            </a:extLst>
          </p:cNvPr>
          <p:cNvGrpSpPr/>
          <p:nvPr/>
        </p:nvGrpSpPr>
        <p:grpSpPr>
          <a:xfrm>
            <a:off x="6941767" y="1679266"/>
            <a:ext cx="3294063" cy="3411538"/>
            <a:chOff x="6941767" y="1679266"/>
            <a:chExt cx="3294063" cy="3411538"/>
          </a:xfrm>
        </p:grpSpPr>
        <p:sp>
          <p:nvSpPr>
            <p:cNvPr id="80903" name="Oval 7"/>
            <p:cNvSpPr>
              <a:spLocks noChangeArrowheads="1"/>
            </p:cNvSpPr>
            <p:nvPr/>
          </p:nvSpPr>
          <p:spPr bwMode="auto">
            <a:xfrm>
              <a:off x="7627567" y="1679266"/>
              <a:ext cx="2286000" cy="1828800"/>
            </a:xfrm>
            <a:prstGeom prst="ellipse">
              <a:avLst/>
            </a:prstGeom>
            <a:solidFill>
              <a:schemeClr val="accent3"/>
            </a:solidFill>
            <a:ln w="25400">
              <a:solidFill>
                <a:srgbClr val="00FF00"/>
              </a:solidFill>
              <a:round/>
              <a:headEnd/>
              <a:tailEnd/>
            </a:ln>
            <a:effectLst/>
          </p:spPr>
          <p:txBody>
            <a:bodyPr wrap="none" anchor="ctr"/>
            <a:lstStyle/>
            <a:p>
              <a:pPr algn="ctr"/>
              <a:r>
                <a:rPr lang="en-US" dirty="0">
                  <a:effectLst>
                    <a:outerShdw blurRad="38100" dist="38100" dir="2700000" algn="tl">
                      <a:srgbClr val="000000"/>
                    </a:outerShdw>
                  </a:effectLst>
                  <a:latin typeface="Arial"/>
                </a:rPr>
                <a:t>LDV</a:t>
              </a:r>
            </a:p>
            <a:p>
              <a:pPr algn="ctr"/>
              <a:endParaRPr lang="en-US" dirty="0">
                <a:effectLst>
                  <a:outerShdw blurRad="38100" dist="38100" dir="2700000" algn="tl">
                    <a:srgbClr val="000000"/>
                  </a:outerShdw>
                </a:effectLst>
                <a:latin typeface="Arial"/>
              </a:endParaRPr>
            </a:p>
            <a:p>
              <a:pPr algn="ctr"/>
              <a:r>
                <a:rPr lang="en-US" dirty="0">
                  <a:effectLst>
                    <a:outerShdw blurRad="38100" dist="38100" dir="2700000" algn="tl">
                      <a:srgbClr val="000000"/>
                    </a:outerShdw>
                  </a:effectLst>
                  <a:latin typeface="Arial"/>
                </a:rPr>
                <a:t>Data</a:t>
              </a:r>
            </a:p>
            <a:p>
              <a:pPr algn="ctr"/>
              <a:r>
                <a:rPr lang="en-US" dirty="0">
                  <a:effectLst>
                    <a:outerShdw blurRad="38100" dist="38100" dir="2700000" algn="tl">
                      <a:srgbClr val="000000"/>
                    </a:outerShdw>
                  </a:effectLst>
                  <a:latin typeface="Arial"/>
                </a:rPr>
                <a:t>viewer</a:t>
              </a:r>
            </a:p>
          </p:txBody>
        </p:sp>
        <p:sp>
          <p:nvSpPr>
            <p:cNvPr id="80904" name="Line 8"/>
            <p:cNvSpPr>
              <a:spLocks noChangeShapeType="1"/>
            </p:cNvSpPr>
            <p:nvPr/>
          </p:nvSpPr>
          <p:spPr bwMode="auto">
            <a:xfrm flipV="1">
              <a:off x="6941767" y="2593666"/>
              <a:ext cx="685800" cy="0"/>
            </a:xfrm>
            <a:prstGeom prst="line">
              <a:avLst/>
            </a:prstGeom>
            <a:noFill/>
            <a:ln w="44450">
              <a:solidFill>
                <a:srgbClr val="00FF00"/>
              </a:solidFill>
              <a:round/>
              <a:headEnd/>
              <a:tailEnd type="stealth" w="lg" len="med"/>
            </a:ln>
            <a:effectLst/>
          </p:spPr>
          <p:txBody>
            <a:bodyPr wrap="none" anchor="ctr"/>
            <a:lstStyle/>
            <a:p>
              <a:endParaRPr lang="en-US">
                <a:solidFill>
                  <a:srgbClr val="FFCC00"/>
                </a:solidFill>
                <a:latin typeface="Arial"/>
              </a:endParaRPr>
            </a:p>
          </p:txBody>
        </p:sp>
        <p:sp>
          <p:nvSpPr>
            <p:cNvPr id="80905" name="Rectangle 9"/>
            <p:cNvSpPr>
              <a:spLocks noChangeArrowheads="1"/>
            </p:cNvSpPr>
            <p:nvPr/>
          </p:nvSpPr>
          <p:spPr bwMode="auto">
            <a:xfrm>
              <a:off x="7351342" y="3900179"/>
              <a:ext cx="550863"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Color</a:t>
              </a:r>
            </a:p>
          </p:txBody>
        </p:sp>
        <p:sp>
          <p:nvSpPr>
            <p:cNvPr id="80906" name="Rectangle 10"/>
            <p:cNvSpPr>
              <a:spLocks noChangeArrowheads="1"/>
            </p:cNvSpPr>
            <p:nvPr/>
          </p:nvSpPr>
          <p:spPr bwMode="auto">
            <a:xfrm>
              <a:off x="7724405" y="4357379"/>
              <a:ext cx="720725"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Lighting</a:t>
              </a:r>
            </a:p>
          </p:txBody>
        </p:sp>
        <p:sp>
          <p:nvSpPr>
            <p:cNvPr id="80907" name="Rectangle 11"/>
            <p:cNvSpPr>
              <a:spLocks noChangeArrowheads="1"/>
            </p:cNvSpPr>
            <p:nvPr/>
          </p:nvSpPr>
          <p:spPr bwMode="auto">
            <a:xfrm>
              <a:off x="9162680" y="4357379"/>
              <a:ext cx="585788"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Glyph</a:t>
              </a:r>
            </a:p>
          </p:txBody>
        </p:sp>
        <p:sp>
          <p:nvSpPr>
            <p:cNvPr id="80908" name="Rectangle 12"/>
            <p:cNvSpPr>
              <a:spLocks noChangeArrowheads="1"/>
            </p:cNvSpPr>
            <p:nvPr/>
          </p:nvSpPr>
          <p:spPr bwMode="auto">
            <a:xfrm>
              <a:off x="9591305" y="3900179"/>
              <a:ext cx="644525"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Motion</a:t>
              </a:r>
            </a:p>
          </p:txBody>
        </p:sp>
        <p:sp>
          <p:nvSpPr>
            <p:cNvPr id="80909" name="Rectangle 13"/>
            <p:cNvSpPr>
              <a:spLocks noChangeArrowheads="1"/>
            </p:cNvSpPr>
            <p:nvPr/>
          </p:nvSpPr>
          <p:spPr bwMode="auto">
            <a:xfrm>
              <a:off x="8208592" y="4814579"/>
              <a:ext cx="1122363"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Measurement</a:t>
              </a:r>
            </a:p>
          </p:txBody>
        </p:sp>
        <p:sp>
          <p:nvSpPr>
            <p:cNvPr id="80910" name="Line 14"/>
            <p:cNvSpPr>
              <a:spLocks noChangeShapeType="1"/>
            </p:cNvSpPr>
            <p:nvPr/>
          </p:nvSpPr>
          <p:spPr bwMode="auto">
            <a:xfrm>
              <a:off x="8770567" y="3508066"/>
              <a:ext cx="685800" cy="8382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11" name="Line 15"/>
            <p:cNvSpPr>
              <a:spLocks noChangeShapeType="1"/>
            </p:cNvSpPr>
            <p:nvPr/>
          </p:nvSpPr>
          <p:spPr bwMode="auto">
            <a:xfrm flipH="1">
              <a:off x="7627567" y="3508066"/>
              <a:ext cx="1143000" cy="3810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12" name="Line 16"/>
            <p:cNvSpPr>
              <a:spLocks noChangeShapeType="1"/>
            </p:cNvSpPr>
            <p:nvPr/>
          </p:nvSpPr>
          <p:spPr bwMode="auto">
            <a:xfrm flipH="1">
              <a:off x="8084767" y="3508066"/>
              <a:ext cx="685800" cy="8382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13" name="Line 17"/>
            <p:cNvSpPr>
              <a:spLocks noChangeShapeType="1"/>
            </p:cNvSpPr>
            <p:nvPr/>
          </p:nvSpPr>
          <p:spPr bwMode="auto">
            <a:xfrm>
              <a:off x="8770567" y="3508066"/>
              <a:ext cx="1143000" cy="3810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14" name="Line 18"/>
            <p:cNvSpPr>
              <a:spLocks noChangeShapeType="1"/>
            </p:cNvSpPr>
            <p:nvPr/>
          </p:nvSpPr>
          <p:spPr bwMode="auto">
            <a:xfrm>
              <a:off x="8770567" y="3508066"/>
              <a:ext cx="0" cy="12954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grpSp>
      <p:grpSp>
        <p:nvGrpSpPr>
          <p:cNvPr id="4" name="Group 3">
            <a:extLst>
              <a:ext uri="{FF2B5EF4-FFF2-40B4-BE49-F238E27FC236}">
                <a16:creationId xmlns:a16="http://schemas.microsoft.com/office/drawing/2014/main" id="{722FA190-8F53-47BE-9E39-62AF6A7E77C9}"/>
              </a:ext>
            </a:extLst>
          </p:cNvPr>
          <p:cNvGrpSpPr/>
          <p:nvPr/>
        </p:nvGrpSpPr>
        <p:grpSpPr>
          <a:xfrm>
            <a:off x="4427165" y="2060267"/>
            <a:ext cx="2514600" cy="1090613"/>
            <a:chOff x="4427165" y="2060267"/>
            <a:chExt cx="2514600" cy="1090613"/>
          </a:xfrm>
        </p:grpSpPr>
        <p:sp>
          <p:nvSpPr>
            <p:cNvPr id="80900" name="Rectangle 4"/>
            <p:cNvSpPr>
              <a:spLocks noChangeArrowheads="1"/>
            </p:cNvSpPr>
            <p:nvPr/>
          </p:nvSpPr>
          <p:spPr bwMode="auto">
            <a:xfrm>
              <a:off x="5112965" y="2060267"/>
              <a:ext cx="1828800" cy="1090613"/>
            </a:xfrm>
            <a:prstGeom prst="rect">
              <a:avLst/>
            </a:prstGeom>
            <a:solidFill>
              <a:srgbClr val="0070C0"/>
            </a:solidFill>
            <a:ln w="25400" algn="ctr">
              <a:solidFill>
                <a:srgbClr val="00FF00"/>
              </a:solidFill>
              <a:miter lim="800000"/>
              <a:headEnd/>
              <a:tailEnd/>
            </a:ln>
            <a:effectLst/>
          </p:spPr>
          <p:txBody>
            <a:bodyPr tIns="91440" bIns="91440" anchor="ctr">
              <a:spAutoFit/>
            </a:bodyPr>
            <a:lstStyle/>
            <a:p>
              <a:pPr>
                <a:tabLst>
                  <a:tab pos="168275" algn="l"/>
                </a:tabLst>
              </a:pPr>
              <a:r>
                <a:rPr lang="en-US" sz="1600" dirty="0">
                  <a:solidFill>
                    <a:srgbClr val="FFCC00"/>
                  </a:solidFill>
                  <a:effectLst>
                    <a:outerShdw blurRad="38100" dist="38100" dir="2700000" algn="tl">
                      <a:srgbClr val="000000"/>
                    </a:outerShdw>
                  </a:effectLst>
                  <a:latin typeface="Arial"/>
                </a:rPr>
                <a:t>Sample options</a:t>
              </a:r>
            </a:p>
            <a:p>
              <a:pPr marL="168275" lvl="1">
                <a:buFontTx/>
                <a:buChar char="•"/>
                <a:tabLst>
                  <a:tab pos="168275" algn="l"/>
                </a:tabLst>
              </a:pPr>
              <a:r>
                <a:rPr lang="en-US" sz="1400" dirty="0">
                  <a:solidFill>
                    <a:srgbClr val="FFCC00"/>
                  </a:solidFill>
                  <a:effectLst>
                    <a:outerShdw blurRad="38100" dist="38100" dir="2700000" algn="tl">
                      <a:srgbClr val="000000"/>
                    </a:outerShdw>
                  </a:effectLst>
                  <a:latin typeface="Arial"/>
                </a:rPr>
                <a:t>Shape &amp; size</a:t>
              </a:r>
            </a:p>
            <a:p>
              <a:pPr marL="168275" lvl="1">
                <a:buFontTx/>
                <a:buChar char="•"/>
                <a:tabLst>
                  <a:tab pos="168275" algn="l"/>
                </a:tabLst>
              </a:pPr>
              <a:r>
                <a:rPr lang="en-US" sz="1400" dirty="0">
                  <a:solidFill>
                    <a:srgbClr val="FFCC00"/>
                  </a:solidFill>
                  <a:effectLst>
                    <a:outerShdw blurRad="38100" dist="38100" dir="2700000" algn="tl">
                      <a:srgbClr val="000000"/>
                    </a:outerShdw>
                  </a:effectLst>
                  <a:latin typeface="Arial"/>
                </a:rPr>
                <a:t>Coloring rules</a:t>
              </a:r>
            </a:p>
            <a:p>
              <a:pPr marL="168275" lvl="1">
                <a:buFontTx/>
                <a:buChar char="•"/>
                <a:tabLst>
                  <a:tab pos="168275" algn="l"/>
                </a:tabLst>
              </a:pPr>
              <a:r>
                <a:rPr lang="en-US" sz="1400" dirty="0">
                  <a:solidFill>
                    <a:srgbClr val="FFCC00"/>
                  </a:solidFill>
                  <a:effectLst>
                    <a:outerShdw blurRad="38100" dist="38100" dir="2700000" algn="tl">
                      <a:srgbClr val="000000"/>
                    </a:outerShdw>
                  </a:effectLst>
                  <a:latin typeface="Arial"/>
                </a:rPr>
                <a:t>Snap to POI</a:t>
              </a:r>
            </a:p>
          </p:txBody>
        </p:sp>
        <p:sp>
          <p:nvSpPr>
            <p:cNvPr id="80901" name="Line 5"/>
            <p:cNvSpPr>
              <a:spLocks noChangeShapeType="1"/>
            </p:cNvSpPr>
            <p:nvPr/>
          </p:nvSpPr>
          <p:spPr bwMode="auto">
            <a:xfrm flipV="1">
              <a:off x="4427165" y="2593667"/>
              <a:ext cx="685800" cy="0"/>
            </a:xfrm>
            <a:prstGeom prst="line">
              <a:avLst/>
            </a:prstGeom>
            <a:noFill/>
            <a:ln w="44450">
              <a:solidFill>
                <a:srgbClr val="00FF00"/>
              </a:solidFill>
              <a:round/>
              <a:headEnd/>
              <a:tailEnd type="stealth" w="lg" len="med"/>
            </a:ln>
            <a:effectLst/>
          </p:spPr>
          <p:txBody>
            <a:bodyPr wrap="none" anchor="ctr"/>
            <a:lstStyle/>
            <a:p>
              <a:endParaRPr lang="en-US">
                <a:solidFill>
                  <a:srgbClr val="FFCC00"/>
                </a:solidFill>
                <a:latin typeface="Arial"/>
              </a:endParaRPr>
            </a:p>
          </p:txBody>
        </p:sp>
      </p:grpSp>
      <p:grpSp>
        <p:nvGrpSpPr>
          <p:cNvPr id="3" name="Group 2">
            <a:extLst>
              <a:ext uri="{FF2B5EF4-FFF2-40B4-BE49-F238E27FC236}">
                <a16:creationId xmlns:a16="http://schemas.microsoft.com/office/drawing/2014/main" id="{01201CD7-892E-4D29-AC3B-34E03CC1A614}"/>
              </a:ext>
            </a:extLst>
          </p:cNvPr>
          <p:cNvGrpSpPr/>
          <p:nvPr/>
        </p:nvGrpSpPr>
        <p:grpSpPr>
          <a:xfrm>
            <a:off x="1531566" y="1684030"/>
            <a:ext cx="4111625" cy="3411537"/>
            <a:chOff x="1531566" y="1684030"/>
            <a:chExt cx="4111625" cy="3411537"/>
          </a:xfrm>
        </p:grpSpPr>
        <p:sp>
          <p:nvSpPr>
            <p:cNvPr id="80916" name="Line 20"/>
            <p:cNvSpPr>
              <a:spLocks noChangeShapeType="1"/>
            </p:cNvSpPr>
            <p:nvPr/>
          </p:nvSpPr>
          <p:spPr bwMode="auto">
            <a:xfrm>
              <a:off x="3284166" y="3512830"/>
              <a:ext cx="685800" cy="8382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17" name="Oval 21"/>
            <p:cNvSpPr>
              <a:spLocks noChangeArrowheads="1"/>
            </p:cNvSpPr>
            <p:nvPr/>
          </p:nvSpPr>
          <p:spPr bwMode="auto">
            <a:xfrm>
              <a:off x="2141166" y="1684030"/>
              <a:ext cx="2286000" cy="1828800"/>
            </a:xfrm>
            <a:prstGeom prst="ellipse">
              <a:avLst/>
            </a:prstGeom>
            <a:solidFill>
              <a:schemeClr val="accent3"/>
            </a:solidFill>
            <a:ln w="25400">
              <a:solidFill>
                <a:srgbClr val="00FF00"/>
              </a:solidFill>
              <a:round/>
              <a:headEnd/>
              <a:tailEnd/>
            </a:ln>
            <a:effectLst/>
          </p:spPr>
          <p:txBody>
            <a:bodyPr wrap="none" anchor="ctr"/>
            <a:lstStyle/>
            <a:p>
              <a:pPr algn="ctr"/>
              <a:r>
                <a:rPr lang="en-US" dirty="0">
                  <a:effectLst>
                    <a:outerShdw blurRad="38100" dist="38100" dir="2700000" algn="tl">
                      <a:srgbClr val="000000"/>
                    </a:outerShdw>
                  </a:effectLst>
                  <a:latin typeface="Arial"/>
                </a:rPr>
                <a:t>FUSION</a:t>
              </a:r>
            </a:p>
            <a:p>
              <a:pPr algn="ctr"/>
              <a:endParaRPr lang="en-US" dirty="0">
                <a:effectLst>
                  <a:outerShdw blurRad="38100" dist="38100" dir="2700000" algn="tl">
                    <a:srgbClr val="000000"/>
                  </a:outerShdw>
                </a:effectLst>
                <a:latin typeface="Arial"/>
              </a:endParaRPr>
            </a:p>
            <a:p>
              <a:pPr algn="ctr"/>
              <a:r>
                <a:rPr lang="en-US" dirty="0">
                  <a:effectLst>
                    <a:outerShdw blurRad="38100" dist="38100" dir="2700000" algn="tl">
                      <a:srgbClr val="000000"/>
                    </a:outerShdw>
                  </a:effectLst>
                  <a:latin typeface="Arial"/>
                </a:rPr>
                <a:t>Data</a:t>
              </a:r>
            </a:p>
            <a:p>
              <a:pPr algn="ctr"/>
              <a:r>
                <a:rPr lang="en-US" dirty="0">
                  <a:effectLst>
                    <a:outerShdw blurRad="38100" dist="38100" dir="2700000" algn="tl">
                      <a:srgbClr val="000000"/>
                    </a:outerShdw>
                  </a:effectLst>
                  <a:latin typeface="Arial"/>
                </a:rPr>
                <a:t>interface</a:t>
              </a:r>
            </a:p>
          </p:txBody>
        </p:sp>
        <p:sp>
          <p:nvSpPr>
            <p:cNvPr id="80918" name="Rectangle 22"/>
            <p:cNvSpPr>
              <a:spLocks noChangeArrowheads="1"/>
            </p:cNvSpPr>
            <p:nvPr/>
          </p:nvSpPr>
          <p:spPr bwMode="auto">
            <a:xfrm>
              <a:off x="1834779" y="3909705"/>
              <a:ext cx="611188"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Image</a:t>
              </a:r>
            </a:p>
          </p:txBody>
        </p:sp>
        <p:sp>
          <p:nvSpPr>
            <p:cNvPr id="80919" name="Rectangle 23"/>
            <p:cNvSpPr>
              <a:spLocks noChangeArrowheads="1"/>
            </p:cNvSpPr>
            <p:nvPr/>
          </p:nvSpPr>
          <p:spPr bwMode="auto">
            <a:xfrm>
              <a:off x="2107829" y="4366905"/>
              <a:ext cx="977900"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LIDAR data</a:t>
              </a:r>
            </a:p>
          </p:txBody>
        </p:sp>
        <p:sp>
          <p:nvSpPr>
            <p:cNvPr id="80920" name="Rectangle 24"/>
            <p:cNvSpPr>
              <a:spLocks noChangeArrowheads="1"/>
            </p:cNvSpPr>
            <p:nvPr/>
          </p:nvSpPr>
          <p:spPr bwMode="auto">
            <a:xfrm>
              <a:off x="2414216" y="4819342"/>
              <a:ext cx="1741488"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Points of interest (POI)</a:t>
              </a:r>
            </a:p>
          </p:txBody>
        </p:sp>
        <p:sp>
          <p:nvSpPr>
            <p:cNvPr id="80921" name="Rectangle 25"/>
            <p:cNvSpPr>
              <a:spLocks noChangeArrowheads="1"/>
            </p:cNvSpPr>
            <p:nvPr/>
          </p:nvSpPr>
          <p:spPr bwMode="auto">
            <a:xfrm>
              <a:off x="4016004" y="3909705"/>
              <a:ext cx="1370013"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Bare-earth model</a:t>
              </a:r>
            </a:p>
          </p:txBody>
        </p:sp>
        <p:sp>
          <p:nvSpPr>
            <p:cNvPr id="80922" name="Rectangle 26"/>
            <p:cNvSpPr>
              <a:spLocks noChangeArrowheads="1"/>
            </p:cNvSpPr>
            <p:nvPr/>
          </p:nvSpPr>
          <p:spPr bwMode="auto">
            <a:xfrm>
              <a:off x="3574679" y="4366905"/>
              <a:ext cx="790575"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Hotspots</a:t>
              </a:r>
            </a:p>
          </p:txBody>
        </p:sp>
        <p:sp>
          <p:nvSpPr>
            <p:cNvPr id="80923" name="Line 27"/>
            <p:cNvSpPr>
              <a:spLocks noChangeShapeType="1"/>
            </p:cNvSpPr>
            <p:nvPr/>
          </p:nvSpPr>
          <p:spPr bwMode="auto">
            <a:xfrm>
              <a:off x="3284166" y="3512830"/>
              <a:ext cx="0" cy="12954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24" name="Line 28"/>
            <p:cNvSpPr>
              <a:spLocks noChangeShapeType="1"/>
            </p:cNvSpPr>
            <p:nvPr/>
          </p:nvSpPr>
          <p:spPr bwMode="auto">
            <a:xfrm flipH="1">
              <a:off x="2141166" y="3512830"/>
              <a:ext cx="1143000" cy="3810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25" name="Line 29"/>
            <p:cNvSpPr>
              <a:spLocks noChangeShapeType="1"/>
            </p:cNvSpPr>
            <p:nvPr/>
          </p:nvSpPr>
          <p:spPr bwMode="auto">
            <a:xfrm flipH="1">
              <a:off x="2598366" y="3512830"/>
              <a:ext cx="685800" cy="8382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26" name="Line 30"/>
            <p:cNvSpPr>
              <a:spLocks noChangeShapeType="1"/>
            </p:cNvSpPr>
            <p:nvPr/>
          </p:nvSpPr>
          <p:spPr bwMode="auto">
            <a:xfrm>
              <a:off x="3284166" y="3512830"/>
              <a:ext cx="1143000" cy="3810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27" name="Rectangle 31"/>
            <p:cNvSpPr>
              <a:spLocks noChangeArrowheads="1"/>
            </p:cNvSpPr>
            <p:nvPr/>
          </p:nvSpPr>
          <p:spPr bwMode="auto">
            <a:xfrm>
              <a:off x="4471616" y="3447742"/>
              <a:ext cx="1171575" cy="276225"/>
            </a:xfrm>
            <a:prstGeom prst="rect">
              <a:avLst/>
            </a:prstGeom>
            <a:solidFill>
              <a:schemeClr val="bg1"/>
            </a:solidFill>
            <a:ln w="25400" algn="ctr">
              <a:solidFill>
                <a:schemeClr val="tx1"/>
              </a:solidFill>
              <a:miter lim="800000"/>
              <a:headEnd/>
              <a:tailEnd/>
            </a:ln>
            <a:effectLst/>
          </p:spPr>
          <p:txBody>
            <a:bodyPr wrap="none" anchor="ctr">
              <a:spAutoFit/>
            </a:bodyPr>
            <a:lstStyle/>
            <a:p>
              <a:pPr algn="ctr">
                <a:tabLst>
                  <a:tab pos="168275" algn="l"/>
                </a:tabLst>
              </a:pPr>
              <a:r>
                <a:rPr lang="en-US" sz="1200">
                  <a:solidFill>
                    <a:srgbClr val="FFCC00"/>
                  </a:solidFill>
                  <a:effectLst>
                    <a:outerShdw blurRad="38100" dist="38100" dir="2700000" algn="tl">
                      <a:srgbClr val="000000"/>
                    </a:outerShdw>
                  </a:effectLst>
                  <a:latin typeface="Arial"/>
                </a:rPr>
                <a:t>Canopy model</a:t>
              </a:r>
            </a:p>
          </p:txBody>
        </p:sp>
        <p:sp>
          <p:nvSpPr>
            <p:cNvPr id="80928" name="Line 32"/>
            <p:cNvSpPr>
              <a:spLocks noChangeShapeType="1"/>
            </p:cNvSpPr>
            <p:nvPr/>
          </p:nvSpPr>
          <p:spPr bwMode="auto">
            <a:xfrm>
              <a:off x="3284166" y="3512830"/>
              <a:ext cx="1143000" cy="762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sp>
          <p:nvSpPr>
            <p:cNvPr id="80929" name="Rectangle 33"/>
            <p:cNvSpPr>
              <a:spLocks noChangeArrowheads="1"/>
            </p:cNvSpPr>
            <p:nvPr/>
          </p:nvSpPr>
          <p:spPr bwMode="auto">
            <a:xfrm>
              <a:off x="1531566" y="3447742"/>
              <a:ext cx="914400" cy="276225"/>
            </a:xfrm>
            <a:prstGeom prst="rect">
              <a:avLst/>
            </a:prstGeom>
            <a:solidFill>
              <a:schemeClr val="bg1"/>
            </a:solidFill>
            <a:ln w="25400" algn="ctr">
              <a:solidFill>
                <a:schemeClr val="tx1"/>
              </a:solidFill>
              <a:miter lim="800000"/>
              <a:headEnd/>
              <a:tailEnd/>
            </a:ln>
            <a:effectLst/>
          </p:spPr>
          <p:txBody>
            <a:bodyPr anchor="ctr">
              <a:spAutoFit/>
            </a:bodyPr>
            <a:lstStyle/>
            <a:p>
              <a:pPr algn="ctr">
                <a:tabLst>
                  <a:tab pos="168275" algn="l"/>
                </a:tabLst>
              </a:pPr>
              <a:r>
                <a:rPr lang="en-US" sz="1200" dirty="0">
                  <a:solidFill>
                    <a:srgbClr val="FFCC00"/>
                  </a:solidFill>
                  <a:effectLst>
                    <a:outerShdw blurRad="38100" dist="38100" dir="2700000" algn="tl">
                      <a:srgbClr val="000000"/>
                    </a:outerShdw>
                  </a:effectLst>
                  <a:latin typeface="Arial"/>
                </a:rPr>
                <a:t>Tree data</a:t>
              </a:r>
            </a:p>
          </p:txBody>
        </p:sp>
        <p:sp>
          <p:nvSpPr>
            <p:cNvPr id="80930" name="Line 34"/>
            <p:cNvSpPr>
              <a:spLocks noChangeShapeType="1"/>
            </p:cNvSpPr>
            <p:nvPr/>
          </p:nvSpPr>
          <p:spPr bwMode="auto">
            <a:xfrm flipH="1">
              <a:off x="2445966" y="3512830"/>
              <a:ext cx="838200" cy="76200"/>
            </a:xfrm>
            <a:prstGeom prst="line">
              <a:avLst/>
            </a:prstGeom>
            <a:noFill/>
            <a:ln w="25400">
              <a:solidFill>
                <a:srgbClr val="00FF00"/>
              </a:solidFill>
              <a:round/>
              <a:headEnd/>
              <a:tailEnd type="triangle" w="med" len="med"/>
            </a:ln>
            <a:effectLst/>
          </p:spPr>
          <p:txBody>
            <a:bodyPr wrap="none" anchor="ctr"/>
            <a:lstStyle/>
            <a:p>
              <a:endParaRPr lang="en-US">
                <a:solidFill>
                  <a:srgbClr val="FFCC00"/>
                </a:solidFill>
                <a:latin typeface="Arial"/>
              </a:endParaRPr>
            </a:p>
          </p:txBody>
        </p:sp>
      </p:grpSp>
      <p:grpSp>
        <p:nvGrpSpPr>
          <p:cNvPr id="6" name="Group 5">
            <a:extLst>
              <a:ext uri="{FF2B5EF4-FFF2-40B4-BE49-F238E27FC236}">
                <a16:creationId xmlns:a16="http://schemas.microsoft.com/office/drawing/2014/main" id="{639A26A1-7B2D-42AA-9265-1B597A329A46}"/>
              </a:ext>
            </a:extLst>
          </p:cNvPr>
          <p:cNvGrpSpPr/>
          <p:nvPr/>
        </p:nvGrpSpPr>
        <p:grpSpPr>
          <a:xfrm>
            <a:off x="4350965" y="5022542"/>
            <a:ext cx="5715000" cy="1076325"/>
            <a:chOff x="4350965" y="5022542"/>
            <a:chExt cx="5715000" cy="1076325"/>
          </a:xfrm>
        </p:grpSpPr>
        <p:sp>
          <p:nvSpPr>
            <p:cNvPr id="80932" name="Oval 36"/>
            <p:cNvSpPr>
              <a:spLocks noChangeArrowheads="1"/>
            </p:cNvSpPr>
            <p:nvPr/>
          </p:nvSpPr>
          <p:spPr bwMode="auto">
            <a:xfrm>
              <a:off x="4350965" y="5022542"/>
              <a:ext cx="1725613" cy="1076325"/>
            </a:xfrm>
            <a:prstGeom prst="ellipse">
              <a:avLst/>
            </a:prstGeom>
            <a:solidFill>
              <a:schemeClr val="accent3"/>
            </a:solidFill>
            <a:ln w="25400">
              <a:solidFill>
                <a:srgbClr val="00FF00"/>
              </a:solidFill>
              <a:round/>
              <a:headEnd/>
              <a:tailEnd/>
            </a:ln>
            <a:effectLst/>
          </p:spPr>
          <p:txBody>
            <a:bodyPr wrap="none" anchor="ctr"/>
            <a:lstStyle/>
            <a:p>
              <a:pPr algn="ctr"/>
              <a:r>
                <a:rPr lang="en-US" sz="1600" dirty="0">
                  <a:effectLst>
                    <a:outerShdw blurRad="38100" dist="38100" dir="2700000" algn="tl">
                      <a:srgbClr val="000000"/>
                    </a:outerShdw>
                  </a:effectLst>
                  <a:latin typeface="Arial"/>
                </a:rPr>
                <a:t>PDQ</a:t>
              </a:r>
            </a:p>
            <a:p>
              <a:pPr algn="ctr"/>
              <a:endParaRPr lang="en-US" sz="1600" dirty="0">
                <a:effectLst>
                  <a:outerShdw blurRad="38100" dist="38100" dir="2700000" algn="tl">
                    <a:srgbClr val="000000"/>
                  </a:outerShdw>
                </a:effectLst>
                <a:latin typeface="Arial"/>
              </a:endParaRPr>
            </a:p>
            <a:p>
              <a:pPr algn="ctr"/>
              <a:r>
                <a:rPr lang="en-US" sz="1600" dirty="0">
                  <a:effectLst>
                    <a:outerShdw blurRad="38100" dist="38100" dir="2700000" algn="tl">
                      <a:srgbClr val="000000"/>
                    </a:outerShdw>
                  </a:effectLst>
                  <a:latin typeface="Arial"/>
                </a:rPr>
                <a:t>Simple Data</a:t>
              </a:r>
            </a:p>
            <a:p>
              <a:pPr algn="ctr"/>
              <a:r>
                <a:rPr lang="en-US" sz="1600" dirty="0">
                  <a:effectLst>
                    <a:outerShdw blurRad="38100" dist="38100" dir="2700000" algn="tl">
                      <a:srgbClr val="000000"/>
                    </a:outerShdw>
                  </a:effectLst>
                  <a:latin typeface="Arial"/>
                </a:rPr>
                <a:t>viewer</a:t>
              </a:r>
            </a:p>
          </p:txBody>
        </p:sp>
        <p:sp>
          <p:nvSpPr>
            <p:cNvPr id="80933" name="Rectangle 37"/>
            <p:cNvSpPr>
              <a:spLocks noChangeArrowheads="1"/>
            </p:cNvSpPr>
            <p:nvPr/>
          </p:nvSpPr>
          <p:spPr bwMode="auto">
            <a:xfrm>
              <a:off x="6179765" y="5101917"/>
              <a:ext cx="1828800" cy="942975"/>
            </a:xfrm>
            <a:prstGeom prst="rect">
              <a:avLst/>
            </a:prstGeom>
            <a:solidFill>
              <a:srgbClr val="0070C0"/>
            </a:solidFill>
            <a:ln w="25400" algn="ctr">
              <a:solidFill>
                <a:srgbClr val="00FF00"/>
              </a:solidFill>
              <a:miter lim="800000"/>
              <a:headEnd/>
              <a:tailEnd/>
            </a:ln>
            <a:effectLst/>
          </p:spPr>
          <p:txBody>
            <a:bodyPr tIns="91440" bIns="91440" anchor="ctr">
              <a:spAutoFit/>
            </a:bodyPr>
            <a:lstStyle/>
            <a:p>
              <a:pPr algn="ctr">
                <a:tabLst>
                  <a:tab pos="168275" algn="l"/>
                </a:tabLst>
              </a:pPr>
              <a:r>
                <a:rPr lang="en-US" sz="1600" dirty="0">
                  <a:solidFill>
                    <a:srgbClr val="FFCC00"/>
                  </a:solidFill>
                  <a:effectLst>
                    <a:outerShdw blurRad="38100" dist="38100" dir="2700000" algn="tl">
                      <a:srgbClr val="000000"/>
                    </a:outerShdw>
                  </a:effectLst>
                  <a:latin typeface="Arial"/>
                </a:rPr>
                <a:t>Command line processing and utility programs</a:t>
              </a:r>
              <a:endParaRPr lang="en-US" sz="1400" dirty="0">
                <a:solidFill>
                  <a:srgbClr val="FFCC00"/>
                </a:solidFill>
                <a:effectLst>
                  <a:outerShdw blurRad="38100" dist="38100" dir="2700000" algn="tl">
                    <a:srgbClr val="000000"/>
                  </a:outerShdw>
                </a:effectLst>
                <a:latin typeface="Arial"/>
              </a:endParaRPr>
            </a:p>
          </p:txBody>
        </p:sp>
        <p:sp>
          <p:nvSpPr>
            <p:cNvPr id="39" name="Oval 7"/>
            <p:cNvSpPr>
              <a:spLocks noChangeArrowheads="1"/>
            </p:cNvSpPr>
            <p:nvPr/>
          </p:nvSpPr>
          <p:spPr bwMode="auto">
            <a:xfrm>
              <a:off x="8160965" y="5336867"/>
              <a:ext cx="1905000" cy="533400"/>
            </a:xfrm>
            <a:prstGeom prst="ellipse">
              <a:avLst/>
            </a:prstGeom>
            <a:solidFill>
              <a:schemeClr val="accent3"/>
            </a:solidFill>
            <a:ln w="25400">
              <a:solidFill>
                <a:srgbClr val="00FF00"/>
              </a:solidFill>
              <a:round/>
              <a:headEnd/>
              <a:tailEnd/>
            </a:ln>
            <a:effectLst/>
          </p:spPr>
          <p:txBody>
            <a:bodyPr wrap="none" anchor="ctr"/>
            <a:lstStyle/>
            <a:p>
              <a:pPr algn="ctr"/>
              <a:r>
                <a:rPr lang="en-US" dirty="0" err="1">
                  <a:effectLst>
                    <a:outerShdw blurRad="38100" dist="38100" dir="2700000" algn="tl">
                      <a:srgbClr val="000000"/>
                    </a:outerShdw>
                  </a:effectLst>
                  <a:latin typeface="Arial"/>
                </a:rPr>
                <a:t>AreaProcessor</a:t>
              </a:r>
              <a:endParaRPr lang="en-US" dirty="0">
                <a:effectLst>
                  <a:outerShdw blurRad="38100" dist="38100" dir="2700000" algn="tl">
                    <a:srgbClr val="000000"/>
                  </a:outerShdw>
                </a:effectLst>
                <a:latin typeface="Arial"/>
              </a:endParaRPr>
            </a:p>
          </p:txBody>
        </p:sp>
      </p:grpSp>
    </p:spTree>
    <p:custDataLst>
      <p:tags r:id="rId1"/>
    </p:custDataLst>
    <p:extLst>
      <p:ext uri="{BB962C8B-B14F-4D97-AF65-F5344CB8AC3E}">
        <p14:creationId xmlns:p14="http://schemas.microsoft.com/office/powerpoint/2010/main" val="22820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39EA-7BC4-498D-9BE3-66E087C6AD38}"/>
              </a:ext>
            </a:extLst>
          </p:cNvPr>
          <p:cNvSpPr>
            <a:spLocks noGrp="1"/>
          </p:cNvSpPr>
          <p:nvPr>
            <p:ph type="title"/>
          </p:nvPr>
        </p:nvSpPr>
        <p:spPr/>
        <p:txBody>
          <a:bodyPr/>
          <a:lstStyle/>
          <a:p>
            <a:r>
              <a:rPr lang="en-US" dirty="0"/>
              <a:t>Demo FUSION &amp; LDV</a:t>
            </a:r>
          </a:p>
        </p:txBody>
      </p:sp>
    </p:spTree>
    <p:extLst>
      <p:ext uri="{BB962C8B-B14F-4D97-AF65-F5344CB8AC3E}">
        <p14:creationId xmlns:p14="http://schemas.microsoft.com/office/powerpoint/2010/main" val="316400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6" name="Picture 75">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8" name="Oval 77">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0" name="Picture 79">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2" name="Picture 81">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4" name="Rectangle 83">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3796" name="Picture 4">
            <a:extLst>
              <a:ext uri="{FF2B5EF4-FFF2-40B4-BE49-F238E27FC236}">
                <a16:creationId xmlns:a16="http://schemas.microsoft.com/office/drawing/2014/main" id="{276DA590-B68F-4F06-A9BF-BDF54FBC9BC3}"/>
              </a:ext>
            </a:extLst>
          </p:cNvPr>
          <p:cNvPicPr>
            <a:picLocks noGrp="1" noChangeAspect="1" noChangeArrowheads="1"/>
          </p:cNvPicPr>
          <p:nvPr>
            <p:ph idx="1"/>
          </p:nvPr>
        </p:nvPicPr>
        <p:blipFill rotWithShape="1">
          <a:blip r:embed="rId7">
            <a:extLst>
              <a:ext uri="{28A0092B-C50C-407E-A947-70E740481C1C}">
                <a14:useLocalDpi xmlns:a14="http://schemas.microsoft.com/office/drawing/2010/main" val="0"/>
              </a:ext>
            </a:extLst>
          </a:blip>
          <a:srcRect t="7153" b="15528"/>
          <a:stretch/>
        </p:blipFill>
        <p:spPr>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510C57E-C849-4E4A-9518-F952EA18BD77}"/>
              </a:ext>
            </a:extLst>
          </p:cNvPr>
          <p:cNvSpPr>
            <a:spLocks noGrp="1" noChangeArrowheads="1"/>
          </p:cNvSpPr>
          <p:nvPr>
            <p:ph type="title"/>
          </p:nvPr>
        </p:nvSpPr>
        <p:spPr/>
        <p:txBody>
          <a:bodyPr/>
          <a:lstStyle/>
          <a:p>
            <a:r>
              <a:rPr lang="en-US" altLang="en-US"/>
              <a:t>Measuring tree attributes</a:t>
            </a:r>
          </a:p>
        </p:txBody>
      </p:sp>
      <p:pic>
        <p:nvPicPr>
          <p:cNvPr id="25603" name="Picture 3">
            <a:extLst>
              <a:ext uri="{FF2B5EF4-FFF2-40B4-BE49-F238E27FC236}">
                <a16:creationId xmlns:a16="http://schemas.microsoft.com/office/drawing/2014/main" id="{1DA143EA-D0B4-4958-B1CD-D39F03DA7F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7696" r="17696"/>
          <a:stretch>
            <a:fillRect/>
          </a:stretch>
        </p:blipFill>
        <p:spPr>
          <a:xfrm>
            <a:off x="164465" y="1599407"/>
            <a:ext cx="2738438" cy="3656013"/>
          </a:xfr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001DABC6-E3E0-4722-877E-A4867DD2E85D}"/>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17696" r="17696"/>
          <a:stretch>
            <a:fillRect/>
          </a:stretch>
        </p:blipFill>
        <p:spPr bwMode="auto">
          <a:xfrm>
            <a:off x="167641" y="1599406"/>
            <a:ext cx="2740025" cy="3659188"/>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a:extLst>
              <a:ext uri="{FF2B5EF4-FFF2-40B4-BE49-F238E27FC236}">
                <a16:creationId xmlns:a16="http://schemas.microsoft.com/office/drawing/2014/main" id="{C1BA95F1-FE41-48F1-B3E7-DCE760C83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436" r="14738"/>
          <a:stretch>
            <a:fillRect/>
          </a:stretch>
        </p:blipFill>
        <p:spPr bwMode="auto">
          <a:xfrm>
            <a:off x="2225040" y="1751807"/>
            <a:ext cx="2832100" cy="36560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2CEB43CD-51E5-4050-BE32-AB6ED2EC0B8D}"/>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8526" r="14655"/>
          <a:stretch>
            <a:fillRect/>
          </a:stretch>
        </p:blipFill>
        <p:spPr bwMode="auto">
          <a:xfrm>
            <a:off x="2225040" y="1751806"/>
            <a:ext cx="283368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a:extLst>
              <a:ext uri="{FF2B5EF4-FFF2-40B4-BE49-F238E27FC236}">
                <a16:creationId xmlns:a16="http://schemas.microsoft.com/office/drawing/2014/main" id="{C801F1B2-611E-425B-B806-C5AF872E4B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763" r="15410"/>
          <a:stretch>
            <a:fillRect/>
          </a:stretch>
        </p:blipFill>
        <p:spPr bwMode="auto">
          <a:xfrm>
            <a:off x="4206240" y="1904207"/>
            <a:ext cx="2832100" cy="36560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8" name="Picture 8">
            <a:extLst>
              <a:ext uri="{FF2B5EF4-FFF2-40B4-BE49-F238E27FC236}">
                <a16:creationId xmlns:a16="http://schemas.microsoft.com/office/drawing/2014/main" id="{4FA5874D-80FE-439D-BE22-3CC65036FE14}"/>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l="17696" r="15483"/>
          <a:stretch>
            <a:fillRect/>
          </a:stretch>
        </p:blipFill>
        <p:spPr bwMode="auto">
          <a:xfrm>
            <a:off x="4206240" y="1904206"/>
            <a:ext cx="2833688" cy="36591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104EEF09-1929-43B7-855D-1233B316689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7406726" y="2087799"/>
            <a:ext cx="4328073" cy="3167621"/>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subTnLst>
                                    <p:set>
                                      <p:cBhvr override="childStyle">
                                        <p:cTn dur="1" fill="hold" display="0" masterRel="nextClick" afterEffect="1"/>
                                        <p:tgtEl>
                                          <p:spTgt spid="2560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par>
                                <p:cTn id="11" presetID="2" presetClass="entr" presetSubtype="6"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 calcmode="lin" valueType="num">
                                      <p:cBhvr additive="base">
                                        <p:cTn id="13" dur="500" fill="hold"/>
                                        <p:tgtEl>
                                          <p:spTgt spid="25605"/>
                                        </p:tgtEl>
                                        <p:attrNameLst>
                                          <p:attrName>ppt_x</p:attrName>
                                        </p:attrNameLst>
                                      </p:cBhvr>
                                      <p:tavLst>
                                        <p:tav tm="0">
                                          <p:val>
                                            <p:strVal val="1+#ppt_w/2"/>
                                          </p:val>
                                        </p:tav>
                                        <p:tav tm="100000">
                                          <p:val>
                                            <p:strVal val="#ppt_x"/>
                                          </p:val>
                                        </p:tav>
                                      </p:tavLst>
                                    </p:anim>
                                    <p:anim calcmode="lin" valueType="num">
                                      <p:cBhvr additive="base">
                                        <p:cTn id="14" dur="500" fill="hold"/>
                                        <p:tgtEl>
                                          <p:spTgt spid="2560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560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6"/>
                                        </p:tgtEl>
                                        <p:attrNameLst>
                                          <p:attrName>style.visibility</p:attrName>
                                        </p:attrNameLst>
                                      </p:cBhvr>
                                      <p:to>
                                        <p:strVal val="visible"/>
                                      </p:to>
                                    </p:set>
                                  </p:childTnLst>
                                </p:cTn>
                              </p:par>
                              <p:par>
                                <p:cTn id="19" presetID="2" presetClass="entr" presetSubtype="6" fill="hold" nodeType="withEffect">
                                  <p:stCondLst>
                                    <p:cond delay="0"/>
                                  </p:stCondLst>
                                  <p:childTnLst>
                                    <p:set>
                                      <p:cBhvr>
                                        <p:cTn id="20" dur="1" fill="hold">
                                          <p:stCondLst>
                                            <p:cond delay="0"/>
                                          </p:stCondLst>
                                        </p:cTn>
                                        <p:tgtEl>
                                          <p:spTgt spid="25607"/>
                                        </p:tgtEl>
                                        <p:attrNameLst>
                                          <p:attrName>style.visibility</p:attrName>
                                        </p:attrNameLst>
                                      </p:cBhvr>
                                      <p:to>
                                        <p:strVal val="visible"/>
                                      </p:to>
                                    </p:set>
                                    <p:anim calcmode="lin" valueType="num">
                                      <p:cBhvr additive="base">
                                        <p:cTn id="21" dur="500" fill="hold"/>
                                        <p:tgtEl>
                                          <p:spTgt spid="25607"/>
                                        </p:tgtEl>
                                        <p:attrNameLst>
                                          <p:attrName>ppt_x</p:attrName>
                                        </p:attrNameLst>
                                      </p:cBhvr>
                                      <p:tavLst>
                                        <p:tav tm="0">
                                          <p:val>
                                            <p:strVal val="1+#ppt_w/2"/>
                                          </p:val>
                                        </p:tav>
                                        <p:tav tm="100000">
                                          <p:val>
                                            <p:strVal val="#ppt_x"/>
                                          </p:val>
                                        </p:tav>
                                      </p:tavLst>
                                    </p:anim>
                                    <p:anim calcmode="lin" valueType="num">
                                      <p:cBhvr additive="base">
                                        <p:cTn id="22" dur="500" fill="hold"/>
                                        <p:tgtEl>
                                          <p:spTgt spid="2560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5607"/>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56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14EFDD9-629C-4EDF-9584-00F4EB698F04}"/>
              </a:ext>
            </a:extLst>
          </p:cNvPr>
          <p:cNvSpPr>
            <a:spLocks noGrp="1" noChangeArrowheads="1"/>
          </p:cNvSpPr>
          <p:nvPr>
            <p:ph type="title"/>
          </p:nvPr>
        </p:nvSpPr>
        <p:spPr>
          <a:noFill/>
          <a:ln/>
        </p:spPr>
        <p:txBody>
          <a:bodyPr/>
          <a:lstStyle/>
          <a:p>
            <a:r>
              <a:rPr lang="en-US" altLang="en-US" dirty="0"/>
              <a:t>Individual tree heights</a:t>
            </a:r>
          </a:p>
        </p:txBody>
      </p:sp>
      <p:sp>
        <p:nvSpPr>
          <p:cNvPr id="18435" name="Rectangle 3">
            <a:extLst>
              <a:ext uri="{FF2B5EF4-FFF2-40B4-BE49-F238E27FC236}">
                <a16:creationId xmlns:a16="http://schemas.microsoft.com/office/drawing/2014/main" id="{7DEB91A4-11DA-47A1-B013-0251B7655ABF}"/>
              </a:ext>
            </a:extLst>
          </p:cNvPr>
          <p:cNvSpPr>
            <a:spLocks noGrp="1" noChangeArrowheads="1"/>
          </p:cNvSpPr>
          <p:nvPr>
            <p:ph idx="1"/>
          </p:nvPr>
        </p:nvSpPr>
        <p:spPr>
          <a:xfrm>
            <a:off x="1103313" y="2052918"/>
            <a:ext cx="6059488" cy="4195481"/>
          </a:xfrm>
        </p:spPr>
        <p:txBody>
          <a:bodyPr>
            <a:noAutofit/>
          </a:bodyPr>
          <a:lstStyle/>
          <a:p>
            <a:r>
              <a:rPr lang="en-US" altLang="en-US" dirty="0">
                <a:effectLst>
                  <a:outerShdw blurRad="38100" dist="38100" dir="2700000" algn="tl">
                    <a:srgbClr val="000000">
                      <a:alpha val="43137"/>
                    </a:srgbClr>
                  </a:outerShdw>
                </a:effectLst>
                <a:latin typeface="+mn-lt"/>
              </a:rPr>
              <a:t>Study carried out in Fort Lewis Military Reservation, WA</a:t>
            </a:r>
          </a:p>
          <a:p>
            <a:r>
              <a:rPr lang="en-US" altLang="en-US" dirty="0">
                <a:effectLst>
                  <a:outerShdw blurRad="38100" dist="38100" dir="2700000" algn="tl">
                    <a:srgbClr val="000000">
                      <a:alpha val="43137"/>
                    </a:srgbClr>
                  </a:outerShdw>
                </a:effectLst>
                <a:latin typeface="+mn-lt"/>
              </a:rPr>
              <a:t>Accurate tree height measurements obtained using surveying instruments (total station) &amp; least squares adjustment</a:t>
            </a:r>
          </a:p>
          <a:p>
            <a:r>
              <a:rPr lang="en-US" altLang="en-US" dirty="0">
                <a:effectLst>
                  <a:outerShdw blurRad="38100" dist="38100" dir="2700000" algn="tl">
                    <a:srgbClr val="000000">
                      <a:alpha val="43137"/>
                    </a:srgbClr>
                  </a:outerShdw>
                </a:effectLst>
                <a:latin typeface="+mn-lt"/>
              </a:rPr>
              <a:t>Average error of tree top measurements from survey: 2 cm!</a:t>
            </a:r>
          </a:p>
          <a:p>
            <a:r>
              <a:rPr lang="en-US" altLang="en-US" dirty="0">
                <a:effectLst>
                  <a:outerShdw blurRad="38100" dist="38100" dir="2700000" algn="tl">
                    <a:srgbClr val="000000">
                      <a:alpha val="43137"/>
                    </a:srgbClr>
                  </a:outerShdw>
                </a:effectLst>
                <a:latin typeface="+mn-lt"/>
              </a:rPr>
              <a:t>Lidar tree </a:t>
            </a:r>
            <a:r>
              <a:rPr lang="en-US" altLang="en-US" dirty="0" err="1">
                <a:effectLst>
                  <a:outerShdw blurRad="38100" dist="38100" dir="2700000" algn="tl">
                    <a:srgbClr val="000000">
                      <a:alpha val="43137"/>
                    </a:srgbClr>
                  </a:outerShdw>
                </a:effectLst>
                <a:latin typeface="+mn-lt"/>
              </a:rPr>
              <a:t>hts.</a:t>
            </a:r>
            <a:r>
              <a:rPr lang="en-US" altLang="en-US" dirty="0">
                <a:effectLst>
                  <a:outerShdw blurRad="38100" dist="38100" dir="2700000" algn="tl">
                    <a:srgbClr val="000000">
                      <a:alpha val="43137"/>
                    </a:srgbClr>
                  </a:outerShdw>
                </a:effectLst>
                <a:latin typeface="+mn-lt"/>
              </a:rPr>
              <a:t> measured in FUSION software</a:t>
            </a:r>
          </a:p>
          <a:p>
            <a:endParaRPr lang="en-US" altLang="en-US" dirty="0">
              <a:effectLst>
                <a:outerShdw blurRad="38100" dist="38100" dir="2700000" algn="tl">
                  <a:srgbClr val="000000">
                    <a:alpha val="43137"/>
                  </a:srgbClr>
                </a:outerShdw>
              </a:effectLst>
              <a:latin typeface="+mn-lt"/>
            </a:endParaRPr>
          </a:p>
          <a:p>
            <a:endParaRPr lang="en-US" altLang="en-US" dirty="0">
              <a:effectLst>
                <a:outerShdw blurRad="38100" dist="38100" dir="2700000" algn="tl">
                  <a:srgbClr val="000000">
                    <a:alpha val="43137"/>
                  </a:srgbClr>
                </a:outerShdw>
              </a:effectLst>
              <a:latin typeface="+mn-lt"/>
            </a:endParaRPr>
          </a:p>
          <a:p>
            <a:endParaRPr lang="en-US" altLang="en-US" dirty="0">
              <a:effectLst>
                <a:outerShdw blurRad="38100" dist="38100" dir="2700000" algn="tl">
                  <a:srgbClr val="000000">
                    <a:alpha val="43137"/>
                  </a:srgbClr>
                </a:outerShdw>
              </a:effectLst>
              <a:latin typeface="+mn-lt"/>
            </a:endParaRPr>
          </a:p>
        </p:txBody>
      </p:sp>
      <p:pic>
        <p:nvPicPr>
          <p:cNvPr id="18436" name="Picture 4">
            <a:extLst>
              <a:ext uri="{FF2B5EF4-FFF2-40B4-BE49-F238E27FC236}">
                <a16:creationId xmlns:a16="http://schemas.microsoft.com/office/drawing/2014/main" id="{0FCDAC5B-8CAF-4756-AE55-0CB730D28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101" y="1723667"/>
            <a:ext cx="3876675" cy="37846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a16="http://schemas.microsoft.com/office/drawing/2014/main" id="{D45CBB32-C60F-4B43-97A3-21226A812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34" t="40483" r="29626" b="18668"/>
          <a:stretch>
            <a:fillRect/>
          </a:stretch>
        </p:blipFill>
        <p:spPr bwMode="auto">
          <a:xfrm>
            <a:off x="7200900" y="1723667"/>
            <a:ext cx="38862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0BB83776-5F81-4867-B1D9-AAE3F989B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11" t="13469" r="23656"/>
          <a:stretch>
            <a:fillRect/>
          </a:stretch>
        </p:blipFill>
        <p:spPr bwMode="auto">
          <a:xfrm>
            <a:off x="7277101" y="1647467"/>
            <a:ext cx="3838575" cy="4122738"/>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a:extLst>
              <a:ext uri="{FF2B5EF4-FFF2-40B4-BE49-F238E27FC236}">
                <a16:creationId xmlns:a16="http://schemas.microsoft.com/office/drawing/2014/main" id="{58ECBB5B-2B93-48AC-86AE-46B5D67F2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7100" y="2104667"/>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8441"/>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fade">
                                      <p:cBhvr>
                                        <p:cTn id="17" dur="1000"/>
                                        <p:tgtEl>
                                          <p:spTgt spid="1843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8437"/>
                                        </p:tgtEl>
                                        <p:attrNameLst>
                                          <p:attrName>style.visibility</p:attrName>
                                        </p:attrNameLst>
                                      </p:cBhvr>
                                      <p:to>
                                        <p:strVal val="visible"/>
                                      </p:to>
                                    </p:set>
                                    <p:animEffect transition="in" filter="fade">
                                      <p:cBhvr>
                                        <p:cTn id="26" dur="1000"/>
                                        <p:tgtEl>
                                          <p:spTgt spid="1843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5">
                                            <p:txEl>
                                              <p:pRg st="3" end="3"/>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8437"/>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8438"/>
                                        </p:tgtEl>
                                        <p:attrNameLst>
                                          <p:attrName>style.visibility</p:attrName>
                                        </p:attrNameLst>
                                      </p:cBhvr>
                                      <p:to>
                                        <p:strVal val="visible"/>
                                      </p:to>
                                    </p:set>
                                    <p:animEffect transition="in" filter="fade">
                                      <p:cBhvr>
                                        <p:cTn id="35" dur="1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8">
            <a:extLst>
              <a:ext uri="{FF2B5EF4-FFF2-40B4-BE49-F238E27FC236}">
                <a16:creationId xmlns:a16="http://schemas.microsoft.com/office/drawing/2014/main" id="{7FA23ADB-FCBD-4D6F-9A21-C782315783E0}"/>
              </a:ext>
            </a:extLst>
          </p:cNvPr>
          <p:cNvSpPr>
            <a:spLocks noGrp="1" noChangeArrowheads="1"/>
          </p:cNvSpPr>
          <p:nvPr>
            <p:ph type="title"/>
          </p:nvPr>
        </p:nvSpPr>
        <p:spPr>
          <a:noFill/>
          <a:ln/>
        </p:spPr>
        <p:txBody>
          <a:bodyPr/>
          <a:lstStyle/>
          <a:p>
            <a:r>
              <a:rPr lang="en-US" altLang="en-US" dirty="0"/>
              <a:t>Individual tree heights</a:t>
            </a:r>
          </a:p>
        </p:txBody>
      </p:sp>
      <p:sp>
        <p:nvSpPr>
          <p:cNvPr id="19458" name="Rectangle 2">
            <a:extLst>
              <a:ext uri="{FF2B5EF4-FFF2-40B4-BE49-F238E27FC236}">
                <a16:creationId xmlns:a16="http://schemas.microsoft.com/office/drawing/2014/main" id="{19205547-0915-47C1-9F97-C54D1A46B2DB}"/>
              </a:ext>
            </a:extLst>
          </p:cNvPr>
          <p:cNvSpPr>
            <a:spLocks noGrp="1" noChangeArrowheads="1"/>
          </p:cNvSpPr>
          <p:nvPr>
            <p:ph idx="1"/>
          </p:nvPr>
        </p:nvSpPr>
        <p:spPr>
          <a:xfrm>
            <a:off x="1103313" y="2052918"/>
            <a:ext cx="5917974" cy="4195481"/>
          </a:xfrm>
        </p:spPr>
        <p:txBody>
          <a:bodyPr>
            <a:normAutofit/>
          </a:bodyPr>
          <a:lstStyle/>
          <a:p>
            <a:pPr>
              <a:lnSpc>
                <a:spcPct val="90000"/>
              </a:lnSpc>
              <a:buFont typeface="Wingdings" panose="05000000000000000000" pitchFamily="2" charset="2"/>
              <a:buNone/>
            </a:pPr>
            <a:endParaRPr lang="en-US" altLang="en-US" dirty="0">
              <a:effectLst>
                <a:outerShdw blurRad="50800" dist="38100" dir="2700000" algn="tl" rotWithShape="0">
                  <a:prstClr val="black">
                    <a:alpha val="40000"/>
                  </a:prstClr>
                </a:outerShdw>
              </a:effectLst>
              <a:latin typeface="+mn-lt"/>
            </a:endParaRPr>
          </a:p>
          <a:p>
            <a:pPr>
              <a:lnSpc>
                <a:spcPct val="90000"/>
              </a:lnSpc>
            </a:pPr>
            <a:r>
              <a:rPr lang="en-US" altLang="en-US" dirty="0">
                <a:effectLst>
                  <a:outerShdw blurRad="50800" dist="38100" dir="2700000" algn="tl" rotWithShape="0">
                    <a:prstClr val="black">
                      <a:alpha val="40000"/>
                    </a:prstClr>
                  </a:outerShdw>
                </a:effectLst>
                <a:latin typeface="+mn-lt"/>
              </a:rPr>
              <a:t>Tree heights from narrow beam LIDAR (-0.73 ± 0.43 m) more accurate than wide beam (-1.12 ± 0.56 m)</a:t>
            </a:r>
          </a:p>
          <a:p>
            <a:pPr>
              <a:lnSpc>
                <a:spcPct val="90000"/>
              </a:lnSpc>
            </a:pPr>
            <a:r>
              <a:rPr lang="en-US" altLang="en-US" dirty="0">
                <a:effectLst>
                  <a:outerShdw blurRad="50800" dist="38100" dir="2700000" algn="tl" rotWithShape="0">
                    <a:prstClr val="black">
                      <a:alpha val="40000"/>
                    </a:prstClr>
                  </a:outerShdw>
                </a:effectLst>
                <a:latin typeface="+mn-lt"/>
              </a:rPr>
              <a:t>LIDAR heights for Ponderosa pine (-0.43 ± 0.13 m) more accurate than for Douglas-fir (-1.05 ± 0.41 m)</a:t>
            </a:r>
          </a:p>
          <a:p>
            <a:pPr>
              <a:lnSpc>
                <a:spcPct val="90000"/>
              </a:lnSpc>
            </a:pPr>
            <a:r>
              <a:rPr lang="en-US" altLang="en-US" dirty="0">
                <a:effectLst>
                  <a:outerShdw blurRad="50800" dist="38100" dir="2700000" algn="tl" rotWithShape="0">
                    <a:prstClr val="black">
                      <a:alpha val="40000"/>
                    </a:prstClr>
                  </a:outerShdw>
                </a:effectLst>
                <a:latin typeface="+mn-lt"/>
              </a:rPr>
              <a:t>Heights from conventional field  techniques (-0.27 ± 0.27 m) are more accurate than heights from LIDAR (-0.73 ± 0.43 m) </a:t>
            </a:r>
          </a:p>
          <a:p>
            <a:pPr>
              <a:lnSpc>
                <a:spcPct val="90000"/>
              </a:lnSpc>
            </a:pPr>
            <a:endParaRPr lang="en-US" altLang="en-US" dirty="0">
              <a:effectLst>
                <a:outerShdw blurRad="50800" dist="38100" dir="2700000" algn="tl" rotWithShape="0">
                  <a:prstClr val="black">
                    <a:alpha val="40000"/>
                  </a:prstClr>
                </a:outerShdw>
              </a:effectLst>
              <a:latin typeface="+mn-lt"/>
            </a:endParaRPr>
          </a:p>
          <a:p>
            <a:pPr>
              <a:lnSpc>
                <a:spcPct val="90000"/>
              </a:lnSpc>
            </a:pPr>
            <a:endParaRPr lang="en-US" altLang="en-US" dirty="0">
              <a:effectLst>
                <a:outerShdw blurRad="50800" dist="38100" dir="2700000" algn="tl" rotWithShape="0">
                  <a:prstClr val="black">
                    <a:alpha val="40000"/>
                  </a:prstClr>
                </a:outerShdw>
              </a:effectLst>
              <a:latin typeface="+mn-lt"/>
            </a:endParaRPr>
          </a:p>
        </p:txBody>
      </p:sp>
      <p:graphicFrame>
        <p:nvGraphicFramePr>
          <p:cNvPr id="19459" name="Object 3">
            <a:extLst>
              <a:ext uri="{FF2B5EF4-FFF2-40B4-BE49-F238E27FC236}">
                <a16:creationId xmlns:a16="http://schemas.microsoft.com/office/drawing/2014/main" id="{E7F59D93-CC69-4A44-A68E-459AF922EF4B}"/>
              </a:ext>
            </a:extLst>
          </p:cNvPr>
          <p:cNvGraphicFramePr>
            <a:graphicFrameLocks noChangeAspect="1"/>
          </p:cNvGraphicFramePr>
          <p:nvPr>
            <p:extLst>
              <p:ext uri="{D42A27DB-BD31-4B8C-83A1-F6EECF244321}">
                <p14:modId xmlns:p14="http://schemas.microsoft.com/office/powerpoint/2010/main" val="88209736"/>
              </p:ext>
            </p:extLst>
          </p:nvPr>
        </p:nvGraphicFramePr>
        <p:xfrm>
          <a:off x="7200900" y="1638300"/>
          <a:ext cx="3124200" cy="4648200"/>
        </p:xfrm>
        <a:graphic>
          <a:graphicData uri="http://schemas.openxmlformats.org/presentationml/2006/ole">
            <mc:AlternateContent xmlns:mc="http://schemas.openxmlformats.org/markup-compatibility/2006">
              <mc:Choice xmlns:v="urn:schemas-microsoft-com:vml" Requires="v">
                <p:oleObj spid="_x0000_s1053" name="Document" r:id="rId4" imgW="5471625" imgH="3018937" progId="Word.Document.8">
                  <p:embed/>
                </p:oleObj>
              </mc:Choice>
              <mc:Fallback>
                <p:oleObj name="Document" r:id="rId4" imgW="5471625" imgH="3018937" progId="Word.Document.8">
                  <p:embed/>
                  <p:pic>
                    <p:nvPicPr>
                      <p:cNvPr id="19459" name="Object 3">
                        <a:extLst>
                          <a:ext uri="{FF2B5EF4-FFF2-40B4-BE49-F238E27FC236}">
                            <a16:creationId xmlns:a16="http://schemas.microsoft.com/office/drawing/2014/main" id="{E7F59D93-CC69-4A44-A68E-459AF922E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428" r="67848" b="5908"/>
                      <a:stretch>
                        <a:fillRect/>
                      </a:stretch>
                    </p:blipFill>
                    <p:spPr bwMode="auto">
                      <a:xfrm>
                        <a:off x="7200900" y="1638300"/>
                        <a:ext cx="3124200" cy="4648200"/>
                      </a:xfrm>
                      <a:prstGeom prst="rect">
                        <a:avLst/>
                      </a:prstGeom>
                      <a:solidFill>
                        <a:srgbClr val="FFFFFF"/>
                      </a:solidFill>
                      <a:ln>
                        <a:noFill/>
                      </a:ln>
                      <a:effectLst/>
                      <a:extLst>
                        <a:ext uri="{91240B29-F687-4F45-9708-019B960494DF}">
                          <a14:hiddenLine xmlns:a14="http://schemas.microsoft.com/office/drawing/2010/main" w="25400"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0" name="Object 4">
            <a:extLst>
              <a:ext uri="{FF2B5EF4-FFF2-40B4-BE49-F238E27FC236}">
                <a16:creationId xmlns:a16="http://schemas.microsoft.com/office/drawing/2014/main" id="{BBAD2DF4-E4BF-48BF-82A1-5A5A70EBC72E}"/>
              </a:ext>
            </a:extLst>
          </p:cNvPr>
          <p:cNvGraphicFramePr>
            <a:graphicFrameLocks noChangeAspect="1"/>
          </p:cNvGraphicFramePr>
          <p:nvPr>
            <p:extLst>
              <p:ext uri="{D42A27DB-BD31-4B8C-83A1-F6EECF244321}">
                <p14:modId xmlns:p14="http://schemas.microsoft.com/office/powerpoint/2010/main" val="643682023"/>
              </p:ext>
            </p:extLst>
          </p:nvPr>
        </p:nvGraphicFramePr>
        <p:xfrm>
          <a:off x="7200900" y="1638300"/>
          <a:ext cx="3200400" cy="4648200"/>
        </p:xfrm>
        <a:graphic>
          <a:graphicData uri="http://schemas.openxmlformats.org/presentationml/2006/ole">
            <mc:AlternateContent xmlns:mc="http://schemas.openxmlformats.org/markup-compatibility/2006">
              <mc:Choice xmlns:v="urn:schemas-microsoft-com:vml" Requires="v">
                <p:oleObj spid="_x0000_s1054" name="Document" r:id="rId6" imgW="5471625" imgH="3018937" progId="Word.Document.8">
                  <p:embed/>
                </p:oleObj>
              </mc:Choice>
              <mc:Fallback>
                <p:oleObj name="Document" r:id="rId6" imgW="5471625" imgH="3018937" progId="Word.Document.8">
                  <p:embed/>
                  <p:pic>
                    <p:nvPicPr>
                      <p:cNvPr id="19460" name="Object 4">
                        <a:extLst>
                          <a:ext uri="{FF2B5EF4-FFF2-40B4-BE49-F238E27FC236}">
                            <a16:creationId xmlns:a16="http://schemas.microsoft.com/office/drawing/2014/main" id="{BBAD2DF4-E4BF-48BF-82A1-5A5A70EBC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522" t="7428" r="35542" b="5908"/>
                      <a:stretch>
                        <a:fillRect/>
                      </a:stretch>
                    </p:blipFill>
                    <p:spPr bwMode="auto">
                      <a:xfrm>
                        <a:off x="7200900" y="1638300"/>
                        <a:ext cx="3200400" cy="4648200"/>
                      </a:xfrm>
                      <a:prstGeom prst="rect">
                        <a:avLst/>
                      </a:prstGeom>
                      <a:solidFill>
                        <a:srgbClr val="FFFFFF"/>
                      </a:solidFill>
                      <a:ln>
                        <a:noFill/>
                      </a:ln>
                      <a:effectLst/>
                      <a:extLst>
                        <a:ext uri="{91240B29-F687-4F45-9708-019B960494DF}">
                          <a14:hiddenLine xmlns:a14="http://schemas.microsoft.com/office/drawing/2010/main" w="25400"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1" name="Object 5">
            <a:extLst>
              <a:ext uri="{FF2B5EF4-FFF2-40B4-BE49-F238E27FC236}">
                <a16:creationId xmlns:a16="http://schemas.microsoft.com/office/drawing/2014/main" id="{40C1EE52-DB7C-4124-BD36-B2BC1C0E56C1}"/>
              </a:ext>
            </a:extLst>
          </p:cNvPr>
          <p:cNvGraphicFramePr>
            <a:graphicFrameLocks noChangeAspect="1"/>
          </p:cNvGraphicFramePr>
          <p:nvPr>
            <p:extLst>
              <p:ext uri="{D42A27DB-BD31-4B8C-83A1-F6EECF244321}">
                <p14:modId xmlns:p14="http://schemas.microsoft.com/office/powerpoint/2010/main" val="3785869823"/>
              </p:ext>
            </p:extLst>
          </p:nvPr>
        </p:nvGraphicFramePr>
        <p:xfrm>
          <a:off x="7200900" y="1638300"/>
          <a:ext cx="3200400" cy="4648200"/>
        </p:xfrm>
        <a:graphic>
          <a:graphicData uri="http://schemas.openxmlformats.org/presentationml/2006/ole">
            <mc:AlternateContent xmlns:mc="http://schemas.openxmlformats.org/markup-compatibility/2006">
              <mc:Choice xmlns:v="urn:schemas-microsoft-com:vml" Requires="v">
                <p:oleObj spid="_x0000_s1055" name="Document" r:id="rId7" imgW="5471625" imgH="3018937" progId="Word.Document.8">
                  <p:embed/>
                </p:oleObj>
              </mc:Choice>
              <mc:Fallback>
                <p:oleObj name="Document" r:id="rId7" imgW="5471625" imgH="3018937" progId="Word.Document.8">
                  <p:embed/>
                  <p:pic>
                    <p:nvPicPr>
                      <p:cNvPr id="19461" name="Object 5">
                        <a:extLst>
                          <a:ext uri="{FF2B5EF4-FFF2-40B4-BE49-F238E27FC236}">
                            <a16:creationId xmlns:a16="http://schemas.microsoft.com/office/drawing/2014/main" id="{40C1EE52-DB7C-4124-BD36-B2BC1C0E5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5218" t="7428" r="1846" b="5908"/>
                      <a:stretch>
                        <a:fillRect/>
                      </a:stretch>
                    </p:blipFill>
                    <p:spPr bwMode="auto">
                      <a:xfrm>
                        <a:off x="7200900" y="1638300"/>
                        <a:ext cx="3200400" cy="4648200"/>
                      </a:xfrm>
                      <a:prstGeom prst="rect">
                        <a:avLst/>
                      </a:prstGeom>
                      <a:solidFill>
                        <a:srgbClr val="FFFFFF"/>
                      </a:solidFill>
                      <a:ln>
                        <a:noFill/>
                      </a:ln>
                      <a:effectLst/>
                      <a:extLst>
                        <a:ext uri="{91240B29-F687-4F45-9708-019B960494DF}">
                          <a14:hiddenLine xmlns:a14="http://schemas.microsoft.com/office/drawing/2010/main" w="25400"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58">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fade">
                                      <p:cBhvr>
                                        <p:cTn id="15" dur="1000"/>
                                        <p:tgtEl>
                                          <p:spTgt spid="1946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458">
                                            <p:txEl>
                                              <p:pRg st="3" end="3"/>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9461"/>
                                        </p:tgtEl>
                                        <p:attrNameLst>
                                          <p:attrName>style.visibility</p:attrName>
                                        </p:attrNameLst>
                                      </p:cBhvr>
                                      <p:to>
                                        <p:strVal val="visible"/>
                                      </p:to>
                                    </p:set>
                                    <p:animEffect transition="in" filter="fade">
                                      <p:cBhvr>
                                        <p:cTn id="22"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a:extLst>
              <a:ext uri="{FF2B5EF4-FFF2-40B4-BE49-F238E27FC236}">
                <a16:creationId xmlns:a16="http://schemas.microsoft.com/office/drawing/2014/main" id="{4FB393BF-DAD2-4C1C-AB63-506DBEE7DE14}"/>
              </a:ext>
            </a:extLst>
          </p:cNvPr>
          <p:cNvSpPr>
            <a:spLocks noGrp="1" noChangeArrowheads="1"/>
          </p:cNvSpPr>
          <p:nvPr>
            <p:ph type="title"/>
          </p:nvPr>
        </p:nvSpPr>
        <p:spPr/>
        <p:txBody>
          <a:bodyPr/>
          <a:lstStyle/>
          <a:p>
            <a:r>
              <a:rPr lang="en-US" altLang="en-US" dirty="0"/>
              <a:t>Pulse density and tree heights</a:t>
            </a:r>
          </a:p>
        </p:txBody>
      </p:sp>
      <p:pic>
        <p:nvPicPr>
          <p:cNvPr id="5" name="Picture 7">
            <a:extLst>
              <a:ext uri="{FF2B5EF4-FFF2-40B4-BE49-F238E27FC236}">
                <a16:creationId xmlns:a16="http://schemas.microsoft.com/office/drawing/2014/main" id="{7AA03181-2F98-48DD-BC30-9334E94172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1348" y="1638300"/>
            <a:ext cx="9992587" cy="463187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25400"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8A49AA86-AC9B-4FC5-A80D-71B26F41B67E}"/>
              </a:ext>
            </a:extLst>
          </p:cNvPr>
          <p:cNvPicPr>
            <a:picLocks noChangeAspect="1"/>
          </p:cNvPicPr>
          <p:nvPr/>
        </p:nvPicPr>
        <p:blipFill rotWithShape="1">
          <a:blip r:embed="rId3"/>
          <a:srcRect l="14422" r="13063"/>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4" name="Rectangle 13">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82B3A11-E4A4-46C6-B6B5-25619F32431E}"/>
              </a:ext>
            </a:extLst>
          </p:cNvPr>
          <p:cNvSpPr>
            <a:spLocks noGrp="1"/>
          </p:cNvSpPr>
          <p:nvPr>
            <p:ph idx="1"/>
          </p:nvPr>
        </p:nvSpPr>
        <p:spPr>
          <a:xfrm>
            <a:off x="4835472" y="2014963"/>
            <a:ext cx="3250986" cy="4195481"/>
          </a:xfrm>
        </p:spPr>
        <p:txBody>
          <a:bodyPr>
            <a:normAutofit/>
          </a:bodyPr>
          <a:lstStyle/>
          <a:p>
            <a:pPr>
              <a:lnSpc>
                <a:spcPct val="90000"/>
              </a:lnSpc>
            </a:pPr>
            <a:r>
              <a:rPr lang="en-US" sz="1600" b="1" dirty="0"/>
              <a:t>Point Cloud tools</a:t>
            </a:r>
          </a:p>
          <a:p>
            <a:pPr lvl="1">
              <a:lnSpc>
                <a:spcPct val="90000"/>
              </a:lnSpc>
            </a:pPr>
            <a:r>
              <a:rPr lang="en-US" sz="1600" dirty="0"/>
              <a:t>Clipping (circle, rectangle, and polygon) &amp; merging</a:t>
            </a:r>
          </a:p>
          <a:p>
            <a:pPr lvl="1">
              <a:lnSpc>
                <a:spcPct val="90000"/>
              </a:lnSpc>
            </a:pPr>
            <a:r>
              <a:rPr lang="en-US" sz="1600" dirty="0"/>
              <a:t>Thinning</a:t>
            </a:r>
          </a:p>
          <a:p>
            <a:pPr lvl="1">
              <a:lnSpc>
                <a:spcPct val="90000"/>
              </a:lnSpc>
            </a:pPr>
            <a:r>
              <a:rPr lang="en-US" sz="1600" dirty="0"/>
              <a:t>Filtering (ground and outlier)</a:t>
            </a:r>
          </a:p>
          <a:p>
            <a:pPr lvl="1">
              <a:lnSpc>
                <a:spcPct val="90000"/>
              </a:lnSpc>
            </a:pPr>
            <a:r>
              <a:rPr lang="en-US" sz="1600" dirty="0"/>
              <a:t>Compute metrics</a:t>
            </a:r>
          </a:p>
          <a:p>
            <a:pPr>
              <a:lnSpc>
                <a:spcPct val="90000"/>
              </a:lnSpc>
            </a:pPr>
            <a:r>
              <a:rPr lang="en-US" sz="1600" b="1" dirty="0"/>
              <a:t>Surface tools</a:t>
            </a:r>
          </a:p>
          <a:p>
            <a:pPr lvl="1">
              <a:lnSpc>
                <a:spcPct val="90000"/>
              </a:lnSpc>
            </a:pPr>
            <a:r>
              <a:rPr lang="en-US" sz="1600" dirty="0"/>
              <a:t>Grid and TIN creation</a:t>
            </a:r>
          </a:p>
          <a:p>
            <a:pPr lvl="1">
              <a:lnSpc>
                <a:spcPct val="90000"/>
              </a:lnSpc>
            </a:pPr>
            <a:r>
              <a:rPr lang="en-US" sz="1600" dirty="0"/>
              <a:t>Clipping &amp; merging</a:t>
            </a:r>
          </a:p>
          <a:p>
            <a:pPr lvl="1">
              <a:lnSpc>
                <a:spcPct val="90000"/>
              </a:lnSpc>
            </a:pPr>
            <a:r>
              <a:rPr lang="en-US" sz="1600" dirty="0"/>
              <a:t>Compute metrics (CHM and topo)</a:t>
            </a:r>
          </a:p>
        </p:txBody>
      </p:sp>
      <p:sp>
        <p:nvSpPr>
          <p:cNvPr id="11" name="Content Placeholder 2">
            <a:extLst>
              <a:ext uri="{FF2B5EF4-FFF2-40B4-BE49-F238E27FC236}">
                <a16:creationId xmlns:a16="http://schemas.microsoft.com/office/drawing/2014/main" id="{5AA89F1E-08A4-447D-88B9-43456E76F0C1}"/>
              </a:ext>
            </a:extLst>
          </p:cNvPr>
          <p:cNvSpPr txBox="1">
            <a:spLocks/>
          </p:cNvSpPr>
          <p:nvPr/>
        </p:nvSpPr>
        <p:spPr>
          <a:xfrm>
            <a:off x="8279403" y="2014963"/>
            <a:ext cx="3685289"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US" sz="1600" b="1" dirty="0"/>
              <a:t>Conversion tools</a:t>
            </a:r>
          </a:p>
          <a:p>
            <a:pPr lvl="1">
              <a:lnSpc>
                <a:spcPct val="90000"/>
              </a:lnSpc>
            </a:pPr>
            <a:r>
              <a:rPr lang="en-US" sz="1600" dirty="0"/>
              <a:t>To/from various formats</a:t>
            </a:r>
          </a:p>
          <a:p>
            <a:pPr lvl="1">
              <a:lnSpc>
                <a:spcPct val="90000"/>
              </a:lnSpc>
            </a:pPr>
            <a:r>
              <a:rPr lang="en-US" sz="1600" dirty="0"/>
              <a:t>Mostly from FUSION-specific formats to ASCII raster then rely on GDAL for other formats</a:t>
            </a:r>
          </a:p>
          <a:p>
            <a:pPr>
              <a:lnSpc>
                <a:spcPct val="90000"/>
              </a:lnSpc>
            </a:pPr>
            <a:r>
              <a:rPr lang="en-US" sz="1600" b="1" dirty="0"/>
              <a:t>Miscellaneous</a:t>
            </a:r>
          </a:p>
          <a:p>
            <a:pPr lvl="1">
              <a:lnSpc>
                <a:spcPct val="90000"/>
              </a:lnSpc>
            </a:pPr>
            <a:r>
              <a:rPr lang="en-US" sz="1600" dirty="0"/>
              <a:t>Intensity images</a:t>
            </a:r>
          </a:p>
          <a:p>
            <a:pPr lvl="1">
              <a:lnSpc>
                <a:spcPct val="90000"/>
              </a:lnSpc>
            </a:pPr>
            <a:r>
              <a:rPr lang="en-US" sz="1600" dirty="0"/>
              <a:t>Tree segmentation (watershed &amp; local maxima)</a:t>
            </a:r>
          </a:p>
          <a:p>
            <a:pPr lvl="1">
              <a:lnSpc>
                <a:spcPct val="90000"/>
              </a:lnSpc>
            </a:pPr>
            <a:r>
              <a:rPr lang="en-US" sz="1600" dirty="0"/>
              <a:t>QA tools</a:t>
            </a:r>
          </a:p>
        </p:txBody>
      </p:sp>
      <p:sp>
        <p:nvSpPr>
          <p:cNvPr id="2" name="Title 1">
            <a:extLst>
              <a:ext uri="{FF2B5EF4-FFF2-40B4-BE49-F238E27FC236}">
                <a16:creationId xmlns:a16="http://schemas.microsoft.com/office/drawing/2014/main" id="{E57AD83E-16AF-463A-B0A9-4F5233810314}"/>
              </a:ext>
            </a:extLst>
          </p:cNvPr>
          <p:cNvSpPr>
            <a:spLocks noGrp="1"/>
          </p:cNvSpPr>
          <p:nvPr>
            <p:ph type="title"/>
          </p:nvPr>
        </p:nvSpPr>
        <p:spPr>
          <a:xfrm>
            <a:off x="5411931" y="452718"/>
            <a:ext cx="6139989" cy="1400530"/>
          </a:xfrm>
        </p:spPr>
        <p:txBody>
          <a:bodyPr>
            <a:normAutofit/>
          </a:bodyPr>
          <a:lstStyle/>
          <a:p>
            <a:r>
              <a:rPr lang="en-US" dirty="0"/>
              <a:t>Command-line toolkit</a:t>
            </a:r>
          </a:p>
        </p:txBody>
      </p:sp>
    </p:spTree>
    <p:extLst>
      <p:ext uri="{BB962C8B-B14F-4D97-AF65-F5344CB8AC3E}">
        <p14:creationId xmlns:p14="http://schemas.microsoft.com/office/powerpoint/2010/main" val="3982888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F46E-1E6D-4EFF-9CD7-F7CF70395A56}"/>
              </a:ext>
            </a:extLst>
          </p:cNvPr>
          <p:cNvSpPr>
            <a:spLocks noGrp="1"/>
          </p:cNvSpPr>
          <p:nvPr>
            <p:ph type="title"/>
          </p:nvPr>
        </p:nvSpPr>
        <p:spPr/>
        <p:txBody>
          <a:bodyPr/>
          <a:lstStyle/>
          <a:p>
            <a:r>
              <a:rPr lang="en-US" dirty="0"/>
              <a:t>Forestry applications</a:t>
            </a:r>
          </a:p>
        </p:txBody>
      </p:sp>
      <p:sp>
        <p:nvSpPr>
          <p:cNvPr id="3" name="Content Placeholder 2">
            <a:extLst>
              <a:ext uri="{FF2B5EF4-FFF2-40B4-BE49-F238E27FC236}">
                <a16:creationId xmlns:a16="http://schemas.microsoft.com/office/drawing/2014/main" id="{A272B054-9E8B-4EB8-9B5B-6566DDA0F93E}"/>
              </a:ext>
            </a:extLst>
          </p:cNvPr>
          <p:cNvSpPr>
            <a:spLocks noGrp="1"/>
          </p:cNvSpPr>
          <p:nvPr>
            <p:ph idx="1"/>
          </p:nvPr>
        </p:nvSpPr>
        <p:spPr/>
        <p:txBody>
          <a:bodyPr/>
          <a:lstStyle/>
          <a:p>
            <a:r>
              <a:rPr lang="en-US" dirty="0"/>
              <a:t>Direct use of surface and point data</a:t>
            </a:r>
          </a:p>
          <a:p>
            <a:pPr lvl="1"/>
            <a:r>
              <a:rPr lang="en-US" dirty="0"/>
              <a:t>Hydrology, topographic metrics, microclimate conditions</a:t>
            </a:r>
          </a:p>
          <a:p>
            <a:pPr lvl="1"/>
            <a:r>
              <a:rPr lang="en-US" dirty="0"/>
              <a:t>Vegetation height (CHM – ground)</a:t>
            </a:r>
          </a:p>
          <a:p>
            <a:pPr lvl="1"/>
            <a:r>
              <a:rPr lang="en-US" dirty="0"/>
              <a:t>Presence/absence of trees (large trees)</a:t>
            </a:r>
          </a:p>
          <a:p>
            <a:pPr lvl="1"/>
            <a:r>
              <a:rPr lang="en-US" dirty="0"/>
              <a:t>Canopy cover (proportion of 1</a:t>
            </a:r>
            <a:r>
              <a:rPr lang="en-US" baseline="30000" dirty="0"/>
              <a:t>st</a:t>
            </a:r>
            <a:r>
              <a:rPr lang="en-US" dirty="0"/>
              <a:t> returns above height threshold)</a:t>
            </a:r>
          </a:p>
          <a:p>
            <a:r>
              <a:rPr lang="en-US" dirty="0"/>
              <a:t>Derived products</a:t>
            </a:r>
          </a:p>
          <a:p>
            <a:pPr lvl="1"/>
            <a:r>
              <a:rPr lang="en-US" dirty="0"/>
              <a:t>Area-based approaches for inventory</a:t>
            </a:r>
          </a:p>
          <a:p>
            <a:pPr lvl="1"/>
            <a:r>
              <a:rPr lang="en-US" dirty="0"/>
              <a:t>Clump/gap analyses</a:t>
            </a:r>
          </a:p>
          <a:p>
            <a:pPr lvl="1"/>
            <a:r>
              <a:rPr lang="en-US" dirty="0"/>
              <a:t>Forest structure</a:t>
            </a:r>
          </a:p>
          <a:p>
            <a:pPr lvl="1"/>
            <a:r>
              <a:rPr lang="en-US" dirty="0"/>
              <a:t>Individual tree</a:t>
            </a:r>
          </a:p>
        </p:txBody>
      </p:sp>
    </p:spTree>
    <p:extLst>
      <p:ext uri="{BB962C8B-B14F-4D97-AF65-F5344CB8AC3E}">
        <p14:creationId xmlns:p14="http://schemas.microsoft.com/office/powerpoint/2010/main" val="4166599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itle 4"/>
          <p:cNvSpPr>
            <a:spLocks noGrp="1"/>
          </p:cNvSpPr>
          <p:nvPr>
            <p:ph type="title"/>
          </p:nvPr>
        </p:nvSpPr>
        <p:spPr>
          <a:xfrm>
            <a:off x="6702257" y="811388"/>
            <a:ext cx="4802295" cy="956529"/>
          </a:xfrm>
        </p:spPr>
        <p:txBody>
          <a:bodyPr vert="horz" lIns="91440" tIns="45720" rIns="91440" bIns="45720" rtlCol="0" anchor="b">
            <a:noAutofit/>
          </a:bodyPr>
          <a:lstStyle/>
          <a:p>
            <a:pPr algn="ctr"/>
            <a:r>
              <a:rPr lang="en-US" sz="4800" dirty="0"/>
              <a:t>Canopy cover</a:t>
            </a:r>
          </a:p>
        </p:txBody>
      </p:sp>
      <p:pic>
        <p:nvPicPr>
          <p:cNvPr id="6" name="Picture 2" descr="C:\Users\vkane\Desktop\Dropbox\Big Machine\American_Scientist_examples_2014_11-06\Yosemite Illilouette canopy cover.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13" r="787"/>
          <a:stretch/>
        </p:blipFill>
        <p:spPr bwMode="auto">
          <a:xfrm>
            <a:off x="607848" y="609601"/>
            <a:ext cx="5486561" cy="5638797"/>
          </a:xfrm>
          <a:prstGeom prst="rect">
            <a:avLst/>
          </a:prstGeom>
          <a:noFill/>
          <a:effectLst>
            <a:outerShdw blurRad="508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28">
            <a:extLst>
              <a:ext uri="{FF2B5EF4-FFF2-40B4-BE49-F238E27FC236}">
                <a16:creationId xmlns:a16="http://schemas.microsoft.com/office/drawing/2014/main" id="{4AB4613A-4656-4534-BF74-076E0EEB650F}"/>
              </a:ext>
            </a:extLst>
          </p:cNvPr>
          <p:cNvGrpSpPr>
            <a:grpSpLocks/>
          </p:cNvGrpSpPr>
          <p:nvPr/>
        </p:nvGrpSpPr>
        <p:grpSpPr bwMode="auto">
          <a:xfrm>
            <a:off x="6885378" y="5592203"/>
            <a:ext cx="4482360" cy="708025"/>
            <a:chOff x="2690" y="2336"/>
            <a:chExt cx="2821" cy="446"/>
          </a:xfrm>
        </p:grpSpPr>
        <p:sp>
          <p:nvSpPr>
            <p:cNvPr id="12" name="Text Box 29">
              <a:extLst>
                <a:ext uri="{FF2B5EF4-FFF2-40B4-BE49-F238E27FC236}">
                  <a16:creationId xmlns:a16="http://schemas.microsoft.com/office/drawing/2014/main" id="{8CAEC785-AEFD-4F98-AE01-DB9A50CB7CF0}"/>
                </a:ext>
              </a:extLst>
            </p:cNvPr>
            <p:cNvSpPr txBox="1">
              <a:spLocks noChangeArrowheads="1"/>
            </p:cNvSpPr>
            <p:nvPr/>
          </p:nvSpPr>
          <p:spPr bwMode="auto">
            <a:xfrm>
              <a:off x="2690" y="2336"/>
              <a:ext cx="2288"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buFont typeface="Arial" panose="020B0604020202020204" pitchFamily="34" charset="0"/>
                <a:buNone/>
              </a:pPr>
              <a:r>
                <a:rPr lang="en-US" altLang="en-US" sz="2000" i="1" u="sng" dirty="0">
                  <a:solidFill>
                    <a:srgbClr val="FFFF00"/>
                  </a:solidFill>
                  <a:effectLst>
                    <a:outerShdw blurRad="38100" dist="38100" dir="2700000" algn="tl">
                      <a:srgbClr val="000000"/>
                    </a:outerShdw>
                  </a:effectLst>
                </a:rPr>
                <a:t># first returns in canopy (13)</a:t>
              </a:r>
              <a:endParaRPr lang="en-US" altLang="en-US" sz="2000" i="1" dirty="0">
                <a:solidFill>
                  <a:srgbClr val="FFFF00"/>
                </a:solidFill>
                <a:effectLst>
                  <a:outerShdw blurRad="38100" dist="38100" dir="2700000" algn="tl">
                    <a:srgbClr val="000000"/>
                  </a:outerShdw>
                </a:effectLst>
              </a:endParaRPr>
            </a:p>
            <a:p>
              <a:pPr algn="l" eaLnBrk="0" hangingPunct="0">
                <a:buFont typeface="Arial" panose="020B0604020202020204" pitchFamily="34" charset="0"/>
                <a:buNone/>
              </a:pPr>
              <a:r>
                <a:rPr lang="en-US" altLang="en-US" sz="2000" i="1" dirty="0">
                  <a:solidFill>
                    <a:srgbClr val="FFFF00"/>
                  </a:solidFill>
                  <a:effectLst>
                    <a:outerShdw blurRad="38100" dist="38100" dir="2700000" algn="tl">
                      <a:srgbClr val="000000"/>
                    </a:outerShdw>
                  </a:effectLst>
                </a:rPr>
                <a:t>     Total # first returns (20)</a:t>
              </a:r>
            </a:p>
          </p:txBody>
        </p:sp>
        <p:sp>
          <p:nvSpPr>
            <p:cNvPr id="14" name="Text Box 30">
              <a:extLst>
                <a:ext uri="{FF2B5EF4-FFF2-40B4-BE49-F238E27FC236}">
                  <a16:creationId xmlns:a16="http://schemas.microsoft.com/office/drawing/2014/main" id="{0DB7E939-05A2-4EB0-8759-8D698164914C}"/>
                </a:ext>
              </a:extLst>
            </p:cNvPr>
            <p:cNvSpPr txBox="1">
              <a:spLocks noChangeArrowheads="1"/>
            </p:cNvSpPr>
            <p:nvPr/>
          </p:nvSpPr>
          <p:spPr bwMode="auto">
            <a:xfrm>
              <a:off x="5088" y="2426"/>
              <a:ext cx="42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buFont typeface="Arial" panose="020B0604020202020204" pitchFamily="34" charset="0"/>
                <a:buNone/>
              </a:pPr>
              <a:r>
                <a:rPr lang="en-US" altLang="en-US" sz="2000" i="1" dirty="0">
                  <a:solidFill>
                    <a:srgbClr val="FFFF00"/>
                  </a:solidFill>
                  <a:effectLst>
                    <a:outerShdw blurRad="38100" dist="38100" dir="2700000" algn="tl">
                      <a:srgbClr val="000000"/>
                    </a:outerShdw>
                  </a:effectLst>
                </a:rPr>
                <a:t>65%</a:t>
              </a:r>
            </a:p>
          </p:txBody>
        </p:sp>
        <p:sp>
          <p:nvSpPr>
            <p:cNvPr id="16" name="Text Box 31">
              <a:extLst>
                <a:ext uri="{FF2B5EF4-FFF2-40B4-BE49-F238E27FC236}">
                  <a16:creationId xmlns:a16="http://schemas.microsoft.com/office/drawing/2014/main" id="{902C24DC-C314-4922-8E82-75CBA9580AE9}"/>
                </a:ext>
              </a:extLst>
            </p:cNvPr>
            <p:cNvSpPr txBox="1">
              <a:spLocks noChangeArrowheads="1"/>
            </p:cNvSpPr>
            <p:nvPr/>
          </p:nvSpPr>
          <p:spPr bwMode="auto">
            <a:xfrm>
              <a:off x="4896" y="2424"/>
              <a:ext cx="29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buFont typeface="Arial" panose="020B0604020202020204" pitchFamily="34" charset="0"/>
                <a:buNone/>
              </a:pPr>
              <a:r>
                <a:rPr lang="en-US" altLang="en-US" sz="2000" i="1">
                  <a:solidFill>
                    <a:srgbClr val="FFFF00"/>
                  </a:solidFill>
                  <a:effectLst>
                    <a:outerShdw blurRad="38100" dist="38100" dir="2700000" algn="tl">
                      <a:srgbClr val="000000"/>
                    </a:outerShdw>
                  </a:effectLst>
                </a:rPr>
                <a:t>=</a:t>
              </a:r>
            </a:p>
          </p:txBody>
        </p:sp>
      </p:grpSp>
      <p:grpSp>
        <p:nvGrpSpPr>
          <p:cNvPr id="18" name="Group 4">
            <a:extLst>
              <a:ext uri="{FF2B5EF4-FFF2-40B4-BE49-F238E27FC236}">
                <a16:creationId xmlns:a16="http://schemas.microsoft.com/office/drawing/2014/main" id="{2E293AA4-8357-49BD-A079-BE7B64835BA1}"/>
              </a:ext>
            </a:extLst>
          </p:cNvPr>
          <p:cNvGrpSpPr>
            <a:grpSpLocks/>
          </p:cNvGrpSpPr>
          <p:nvPr/>
        </p:nvGrpSpPr>
        <p:grpSpPr bwMode="auto">
          <a:xfrm>
            <a:off x="7921645" y="1882216"/>
            <a:ext cx="2362200" cy="3581400"/>
            <a:chOff x="96" y="1248"/>
            <a:chExt cx="1488" cy="2256"/>
          </a:xfrm>
          <a:effectLst>
            <a:outerShdw blurRad="50800" dist="152400" dir="2700000" algn="tl" rotWithShape="0">
              <a:prstClr val="black">
                <a:alpha val="40000"/>
              </a:prstClr>
            </a:outerShdw>
          </a:effectLst>
        </p:grpSpPr>
        <p:sp>
          <p:nvSpPr>
            <p:cNvPr id="20" name="Rectangle 5">
              <a:extLst>
                <a:ext uri="{FF2B5EF4-FFF2-40B4-BE49-F238E27FC236}">
                  <a16:creationId xmlns:a16="http://schemas.microsoft.com/office/drawing/2014/main" id="{AAA648EE-181C-452E-91A8-E0E3CB24B06A}"/>
                </a:ext>
              </a:extLst>
            </p:cNvPr>
            <p:cNvSpPr>
              <a:spLocks noChangeArrowheads="1"/>
            </p:cNvSpPr>
            <p:nvPr/>
          </p:nvSpPr>
          <p:spPr bwMode="auto">
            <a:xfrm>
              <a:off x="96" y="1248"/>
              <a:ext cx="1488" cy="22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 name="Picture 6">
              <a:extLst>
                <a:ext uri="{FF2B5EF4-FFF2-40B4-BE49-F238E27FC236}">
                  <a16:creationId xmlns:a16="http://schemas.microsoft.com/office/drawing/2014/main" id="{024455B3-C6AB-4CD8-85B5-0C2B570755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500" t="21420" r="1500" b="28169"/>
            <a:stretch>
              <a:fillRect/>
            </a:stretch>
          </p:blipFill>
          <p:spPr bwMode="auto">
            <a:xfrm>
              <a:off x="96" y="1943"/>
              <a:ext cx="1372" cy="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7">
              <a:extLst>
                <a:ext uri="{FF2B5EF4-FFF2-40B4-BE49-F238E27FC236}">
                  <a16:creationId xmlns:a16="http://schemas.microsoft.com/office/drawing/2014/main" id="{E6529714-7F31-4E04-A3D3-FB9E3B980368}"/>
                </a:ext>
              </a:extLst>
            </p:cNvPr>
            <p:cNvSpPr>
              <a:spLocks noChangeShapeType="1"/>
            </p:cNvSpPr>
            <p:nvPr/>
          </p:nvSpPr>
          <p:spPr bwMode="auto">
            <a:xfrm>
              <a:off x="423" y="1296"/>
              <a:ext cx="0" cy="898"/>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8">
              <a:extLst>
                <a:ext uri="{FF2B5EF4-FFF2-40B4-BE49-F238E27FC236}">
                  <a16:creationId xmlns:a16="http://schemas.microsoft.com/office/drawing/2014/main" id="{40F2D139-A69E-49EF-86EB-DC41966112A5}"/>
                </a:ext>
              </a:extLst>
            </p:cNvPr>
            <p:cNvSpPr>
              <a:spLocks noChangeShapeType="1"/>
            </p:cNvSpPr>
            <p:nvPr/>
          </p:nvSpPr>
          <p:spPr bwMode="auto">
            <a:xfrm>
              <a:off x="510" y="1296"/>
              <a:ext cx="0" cy="862"/>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Line 9">
              <a:extLst>
                <a:ext uri="{FF2B5EF4-FFF2-40B4-BE49-F238E27FC236}">
                  <a16:creationId xmlns:a16="http://schemas.microsoft.com/office/drawing/2014/main" id="{B08472C0-67C7-4694-BD05-AB7804B8DB26}"/>
                </a:ext>
              </a:extLst>
            </p:cNvPr>
            <p:cNvSpPr>
              <a:spLocks noChangeShapeType="1"/>
            </p:cNvSpPr>
            <p:nvPr/>
          </p:nvSpPr>
          <p:spPr bwMode="auto">
            <a:xfrm>
              <a:off x="596" y="1296"/>
              <a:ext cx="0" cy="898"/>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10">
              <a:extLst>
                <a:ext uri="{FF2B5EF4-FFF2-40B4-BE49-F238E27FC236}">
                  <a16:creationId xmlns:a16="http://schemas.microsoft.com/office/drawing/2014/main" id="{AAE4A267-6B85-4D38-BC89-2F16F3D10F10}"/>
                </a:ext>
              </a:extLst>
            </p:cNvPr>
            <p:cNvSpPr>
              <a:spLocks noChangeShapeType="1"/>
            </p:cNvSpPr>
            <p:nvPr/>
          </p:nvSpPr>
          <p:spPr bwMode="auto">
            <a:xfrm>
              <a:off x="726" y="1296"/>
              <a:ext cx="0" cy="1005"/>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Line 11">
              <a:extLst>
                <a:ext uri="{FF2B5EF4-FFF2-40B4-BE49-F238E27FC236}">
                  <a16:creationId xmlns:a16="http://schemas.microsoft.com/office/drawing/2014/main" id="{AA5F3F6E-3CEC-4A48-894C-C465F71E35ED}"/>
                </a:ext>
              </a:extLst>
            </p:cNvPr>
            <p:cNvSpPr>
              <a:spLocks noChangeShapeType="1"/>
            </p:cNvSpPr>
            <p:nvPr/>
          </p:nvSpPr>
          <p:spPr bwMode="auto">
            <a:xfrm>
              <a:off x="812" y="1296"/>
              <a:ext cx="0" cy="1113"/>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Line 12">
              <a:extLst>
                <a:ext uri="{FF2B5EF4-FFF2-40B4-BE49-F238E27FC236}">
                  <a16:creationId xmlns:a16="http://schemas.microsoft.com/office/drawing/2014/main" id="{AF127065-3694-42C2-A54F-CA2C34217CBB}"/>
                </a:ext>
              </a:extLst>
            </p:cNvPr>
            <p:cNvSpPr>
              <a:spLocks noChangeShapeType="1"/>
            </p:cNvSpPr>
            <p:nvPr/>
          </p:nvSpPr>
          <p:spPr bwMode="auto">
            <a:xfrm>
              <a:off x="899" y="1296"/>
              <a:ext cx="0" cy="1939"/>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13">
              <a:extLst>
                <a:ext uri="{FF2B5EF4-FFF2-40B4-BE49-F238E27FC236}">
                  <a16:creationId xmlns:a16="http://schemas.microsoft.com/office/drawing/2014/main" id="{1DA57648-1141-472D-8F1D-1E1B57FE653C}"/>
                </a:ext>
              </a:extLst>
            </p:cNvPr>
            <p:cNvSpPr>
              <a:spLocks noChangeShapeType="1"/>
            </p:cNvSpPr>
            <p:nvPr/>
          </p:nvSpPr>
          <p:spPr bwMode="auto">
            <a:xfrm>
              <a:off x="1071" y="1296"/>
              <a:ext cx="0" cy="1042"/>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14">
              <a:extLst>
                <a:ext uri="{FF2B5EF4-FFF2-40B4-BE49-F238E27FC236}">
                  <a16:creationId xmlns:a16="http://schemas.microsoft.com/office/drawing/2014/main" id="{FC654C85-308C-4806-A86E-2015A2F30216}"/>
                </a:ext>
              </a:extLst>
            </p:cNvPr>
            <p:cNvSpPr>
              <a:spLocks noChangeShapeType="1"/>
            </p:cNvSpPr>
            <p:nvPr/>
          </p:nvSpPr>
          <p:spPr bwMode="auto">
            <a:xfrm>
              <a:off x="985" y="1296"/>
              <a:ext cx="0" cy="1005"/>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15">
              <a:extLst>
                <a:ext uri="{FF2B5EF4-FFF2-40B4-BE49-F238E27FC236}">
                  <a16:creationId xmlns:a16="http://schemas.microsoft.com/office/drawing/2014/main" id="{9955FF4D-2BD9-479D-8ACE-F8DC38AD31A6}"/>
                </a:ext>
              </a:extLst>
            </p:cNvPr>
            <p:cNvSpPr>
              <a:spLocks noChangeShapeType="1"/>
            </p:cNvSpPr>
            <p:nvPr/>
          </p:nvSpPr>
          <p:spPr bwMode="auto">
            <a:xfrm>
              <a:off x="1114" y="1296"/>
              <a:ext cx="0" cy="1113"/>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Line 16">
              <a:extLst>
                <a:ext uri="{FF2B5EF4-FFF2-40B4-BE49-F238E27FC236}">
                  <a16:creationId xmlns:a16="http://schemas.microsoft.com/office/drawing/2014/main" id="{C20F7E6B-A772-4A1C-A9F7-1054CACD48ED}"/>
                </a:ext>
              </a:extLst>
            </p:cNvPr>
            <p:cNvSpPr>
              <a:spLocks noChangeShapeType="1"/>
            </p:cNvSpPr>
            <p:nvPr/>
          </p:nvSpPr>
          <p:spPr bwMode="auto">
            <a:xfrm>
              <a:off x="1200" y="1296"/>
              <a:ext cx="0" cy="2118"/>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 name="Line 17">
              <a:extLst>
                <a:ext uri="{FF2B5EF4-FFF2-40B4-BE49-F238E27FC236}">
                  <a16:creationId xmlns:a16="http://schemas.microsoft.com/office/drawing/2014/main" id="{0D9D362E-08B0-450E-98BF-3020BEBDB359}"/>
                </a:ext>
              </a:extLst>
            </p:cNvPr>
            <p:cNvSpPr>
              <a:spLocks noChangeShapeType="1"/>
            </p:cNvSpPr>
            <p:nvPr/>
          </p:nvSpPr>
          <p:spPr bwMode="auto">
            <a:xfrm>
              <a:off x="941" y="1296"/>
              <a:ext cx="0" cy="2082"/>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Line 18">
              <a:extLst>
                <a:ext uri="{FF2B5EF4-FFF2-40B4-BE49-F238E27FC236}">
                  <a16:creationId xmlns:a16="http://schemas.microsoft.com/office/drawing/2014/main" id="{04F8AF36-FD44-43DC-9BA7-03C798DDD6AF}"/>
                </a:ext>
              </a:extLst>
            </p:cNvPr>
            <p:cNvSpPr>
              <a:spLocks noChangeShapeType="1"/>
            </p:cNvSpPr>
            <p:nvPr/>
          </p:nvSpPr>
          <p:spPr bwMode="auto">
            <a:xfrm>
              <a:off x="380" y="1296"/>
              <a:ext cx="0" cy="1364"/>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 name="Line 19">
              <a:extLst>
                <a:ext uri="{FF2B5EF4-FFF2-40B4-BE49-F238E27FC236}">
                  <a16:creationId xmlns:a16="http://schemas.microsoft.com/office/drawing/2014/main" id="{572E79E4-0F3B-4F7B-8B18-8D3D83ABA6E0}"/>
                </a:ext>
              </a:extLst>
            </p:cNvPr>
            <p:cNvSpPr>
              <a:spLocks noChangeShapeType="1"/>
            </p:cNvSpPr>
            <p:nvPr/>
          </p:nvSpPr>
          <p:spPr bwMode="auto">
            <a:xfrm>
              <a:off x="466" y="1296"/>
              <a:ext cx="0" cy="1831"/>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Line 20">
              <a:extLst>
                <a:ext uri="{FF2B5EF4-FFF2-40B4-BE49-F238E27FC236}">
                  <a16:creationId xmlns:a16="http://schemas.microsoft.com/office/drawing/2014/main" id="{A246944A-1403-4964-80BA-54D794BB1928}"/>
                </a:ext>
              </a:extLst>
            </p:cNvPr>
            <p:cNvSpPr>
              <a:spLocks noChangeShapeType="1"/>
            </p:cNvSpPr>
            <p:nvPr/>
          </p:nvSpPr>
          <p:spPr bwMode="auto">
            <a:xfrm>
              <a:off x="639" y="1296"/>
              <a:ext cx="0" cy="1795"/>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21">
              <a:extLst>
                <a:ext uri="{FF2B5EF4-FFF2-40B4-BE49-F238E27FC236}">
                  <a16:creationId xmlns:a16="http://schemas.microsoft.com/office/drawing/2014/main" id="{C762B483-1490-4427-B051-1C39B9B2F2C2}"/>
                </a:ext>
              </a:extLst>
            </p:cNvPr>
            <p:cNvSpPr>
              <a:spLocks noChangeShapeType="1"/>
            </p:cNvSpPr>
            <p:nvPr/>
          </p:nvSpPr>
          <p:spPr bwMode="auto">
            <a:xfrm>
              <a:off x="855" y="1296"/>
              <a:ext cx="0" cy="1902"/>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Line 22">
              <a:extLst>
                <a:ext uri="{FF2B5EF4-FFF2-40B4-BE49-F238E27FC236}">
                  <a16:creationId xmlns:a16="http://schemas.microsoft.com/office/drawing/2014/main" id="{07F5BEF6-207A-4CD4-89ED-4C8ECA898F13}"/>
                </a:ext>
              </a:extLst>
            </p:cNvPr>
            <p:cNvSpPr>
              <a:spLocks noChangeShapeType="1"/>
            </p:cNvSpPr>
            <p:nvPr/>
          </p:nvSpPr>
          <p:spPr bwMode="auto">
            <a:xfrm>
              <a:off x="682" y="1296"/>
              <a:ext cx="0" cy="2082"/>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Line 23">
              <a:extLst>
                <a:ext uri="{FF2B5EF4-FFF2-40B4-BE49-F238E27FC236}">
                  <a16:creationId xmlns:a16="http://schemas.microsoft.com/office/drawing/2014/main" id="{27E3545D-3671-4B70-895E-108DD1055BE9}"/>
                </a:ext>
              </a:extLst>
            </p:cNvPr>
            <p:cNvSpPr>
              <a:spLocks noChangeShapeType="1"/>
            </p:cNvSpPr>
            <p:nvPr/>
          </p:nvSpPr>
          <p:spPr bwMode="auto">
            <a:xfrm>
              <a:off x="336" y="1296"/>
              <a:ext cx="0" cy="2118"/>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 name="Line 24">
              <a:extLst>
                <a:ext uri="{FF2B5EF4-FFF2-40B4-BE49-F238E27FC236}">
                  <a16:creationId xmlns:a16="http://schemas.microsoft.com/office/drawing/2014/main" id="{82593762-F8FA-49FF-BE14-A7507D985CA1}"/>
                </a:ext>
              </a:extLst>
            </p:cNvPr>
            <p:cNvSpPr>
              <a:spLocks noChangeShapeType="1"/>
            </p:cNvSpPr>
            <p:nvPr/>
          </p:nvSpPr>
          <p:spPr bwMode="auto">
            <a:xfrm>
              <a:off x="1286" y="1296"/>
              <a:ext cx="0" cy="2118"/>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Line 25">
              <a:extLst>
                <a:ext uri="{FF2B5EF4-FFF2-40B4-BE49-F238E27FC236}">
                  <a16:creationId xmlns:a16="http://schemas.microsoft.com/office/drawing/2014/main" id="{0F9C753A-8692-4AC5-AD62-26C67DF456BC}"/>
                </a:ext>
              </a:extLst>
            </p:cNvPr>
            <p:cNvSpPr>
              <a:spLocks noChangeShapeType="1"/>
            </p:cNvSpPr>
            <p:nvPr/>
          </p:nvSpPr>
          <p:spPr bwMode="auto">
            <a:xfrm>
              <a:off x="1373" y="1296"/>
              <a:ext cx="0" cy="2118"/>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Line 26">
              <a:extLst>
                <a:ext uri="{FF2B5EF4-FFF2-40B4-BE49-F238E27FC236}">
                  <a16:creationId xmlns:a16="http://schemas.microsoft.com/office/drawing/2014/main" id="{3EE8CFC6-BB83-4749-BE94-DAEDF054307D}"/>
                </a:ext>
              </a:extLst>
            </p:cNvPr>
            <p:cNvSpPr>
              <a:spLocks noChangeShapeType="1"/>
            </p:cNvSpPr>
            <p:nvPr/>
          </p:nvSpPr>
          <p:spPr bwMode="auto">
            <a:xfrm>
              <a:off x="250" y="1296"/>
              <a:ext cx="0" cy="2118"/>
            </a:xfrm>
            <a:prstGeom prst="line">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 name="Line 27">
              <a:extLst>
                <a:ext uri="{FF2B5EF4-FFF2-40B4-BE49-F238E27FC236}">
                  <a16:creationId xmlns:a16="http://schemas.microsoft.com/office/drawing/2014/main" id="{8493B85F-B76C-4376-9C5A-3F7AF796AC13}"/>
                </a:ext>
              </a:extLst>
            </p:cNvPr>
            <p:cNvSpPr>
              <a:spLocks noChangeShapeType="1"/>
            </p:cNvSpPr>
            <p:nvPr/>
          </p:nvSpPr>
          <p:spPr bwMode="auto">
            <a:xfrm>
              <a:off x="121" y="3342"/>
              <a:ext cx="13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03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1575-BD80-416B-AE60-63299D8C516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951D5807-0B8D-48FC-865A-6C63B4D26B39}"/>
              </a:ext>
            </a:extLst>
          </p:cNvPr>
          <p:cNvSpPr>
            <a:spLocks noGrp="1"/>
          </p:cNvSpPr>
          <p:nvPr>
            <p:ph idx="1"/>
          </p:nvPr>
        </p:nvSpPr>
        <p:spPr/>
        <p:txBody>
          <a:bodyPr/>
          <a:lstStyle/>
          <a:p>
            <a:r>
              <a:rPr lang="en-US" dirty="0"/>
              <a:t>FUSION history &amp; overview</a:t>
            </a:r>
          </a:p>
          <a:p>
            <a:r>
              <a:rPr lang="en-US" dirty="0"/>
              <a:t>Basic tools</a:t>
            </a:r>
          </a:p>
          <a:p>
            <a:r>
              <a:rPr lang="en-US" dirty="0"/>
              <a:t>Workflow tools</a:t>
            </a:r>
          </a:p>
          <a:p>
            <a:r>
              <a:rPr lang="en-US" dirty="0"/>
              <a:t>Future</a:t>
            </a:r>
          </a:p>
        </p:txBody>
      </p:sp>
    </p:spTree>
    <p:extLst>
      <p:ext uri="{BB962C8B-B14F-4D97-AF65-F5344CB8AC3E}">
        <p14:creationId xmlns:p14="http://schemas.microsoft.com/office/powerpoint/2010/main" val="194332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4950-863E-4B04-B74E-7B4EE71AB7B6}"/>
              </a:ext>
            </a:extLst>
          </p:cNvPr>
          <p:cNvSpPr>
            <a:spLocks noGrp="1"/>
          </p:cNvSpPr>
          <p:nvPr>
            <p:ph type="title"/>
          </p:nvPr>
        </p:nvSpPr>
        <p:spPr/>
        <p:txBody>
          <a:bodyPr/>
          <a:lstStyle/>
          <a:p>
            <a:r>
              <a:rPr lang="en-US" dirty="0"/>
              <a:t>Area-based approach (ABA) for modeling</a:t>
            </a:r>
          </a:p>
        </p:txBody>
      </p:sp>
      <p:sp>
        <p:nvSpPr>
          <p:cNvPr id="3" name="Content Placeholder 2">
            <a:extLst>
              <a:ext uri="{FF2B5EF4-FFF2-40B4-BE49-F238E27FC236}">
                <a16:creationId xmlns:a16="http://schemas.microsoft.com/office/drawing/2014/main" id="{1DA3FDA0-6867-47D8-AE39-1ADF54189457}"/>
              </a:ext>
            </a:extLst>
          </p:cNvPr>
          <p:cNvSpPr>
            <a:spLocks noGrp="1"/>
          </p:cNvSpPr>
          <p:nvPr>
            <p:ph idx="1"/>
          </p:nvPr>
        </p:nvSpPr>
        <p:spPr/>
        <p:txBody>
          <a:bodyPr/>
          <a:lstStyle/>
          <a:p>
            <a:r>
              <a:rPr lang="en-US" b="1" dirty="0"/>
              <a:t>Relies on field measurements </a:t>
            </a:r>
            <a:r>
              <a:rPr lang="en-US" dirty="0"/>
              <a:t>and lidar collected during the same growing season (ideally)</a:t>
            </a:r>
          </a:p>
          <a:p>
            <a:r>
              <a:rPr lang="en-US" dirty="0"/>
              <a:t>Relate lidar-derived metrics to summarized field attributes by developing statistical models</a:t>
            </a:r>
          </a:p>
          <a:p>
            <a:r>
              <a:rPr lang="en-US" dirty="0"/>
              <a:t>Apply model to lidar-derived metrics covering entire acquisition to map attributes over large areas</a:t>
            </a:r>
          </a:p>
        </p:txBody>
      </p:sp>
    </p:spTree>
    <p:extLst>
      <p:ext uri="{BB962C8B-B14F-4D97-AF65-F5344CB8AC3E}">
        <p14:creationId xmlns:p14="http://schemas.microsoft.com/office/powerpoint/2010/main" val="130002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9C01-DBB7-4E27-9069-3394D4F07B3C}"/>
              </a:ext>
            </a:extLst>
          </p:cNvPr>
          <p:cNvSpPr>
            <a:spLocks noGrp="1"/>
          </p:cNvSpPr>
          <p:nvPr>
            <p:ph type="title"/>
          </p:nvPr>
        </p:nvSpPr>
        <p:spPr/>
        <p:txBody>
          <a:bodyPr/>
          <a:lstStyle/>
          <a:p>
            <a:r>
              <a:rPr lang="en-US" dirty="0"/>
              <a:t>ABA steps</a:t>
            </a:r>
          </a:p>
        </p:txBody>
      </p:sp>
      <p:sp>
        <p:nvSpPr>
          <p:cNvPr id="3" name="Content Placeholder 2">
            <a:extLst>
              <a:ext uri="{FF2B5EF4-FFF2-40B4-BE49-F238E27FC236}">
                <a16:creationId xmlns:a16="http://schemas.microsoft.com/office/drawing/2014/main" id="{CBADBFB0-6D6D-44AA-B51C-A246376C44F1}"/>
              </a:ext>
            </a:extLst>
          </p:cNvPr>
          <p:cNvSpPr>
            <a:spLocks noGrp="1"/>
          </p:cNvSpPr>
          <p:nvPr>
            <p:ph idx="1"/>
          </p:nvPr>
        </p:nvSpPr>
        <p:spPr/>
        <p:txBody>
          <a:bodyPr/>
          <a:lstStyle/>
          <a:p>
            <a:r>
              <a:rPr lang="en-US" dirty="0"/>
              <a:t>Given a set of field plots with accurate locations:</a:t>
            </a:r>
          </a:p>
          <a:p>
            <a:pPr lvl="1"/>
            <a:r>
              <a:rPr lang="en-US" dirty="0"/>
              <a:t>Clip point data corresponding to the plot area</a:t>
            </a:r>
          </a:p>
          <a:p>
            <a:pPr lvl="1"/>
            <a:r>
              <a:rPr lang="en-US" dirty="0"/>
              <a:t>Normalize point elevations using ground surface</a:t>
            </a:r>
          </a:p>
          <a:p>
            <a:pPr lvl="1"/>
            <a:r>
              <a:rPr lang="en-US" dirty="0"/>
              <a:t>Compute metrics using normalized points</a:t>
            </a:r>
          </a:p>
          <a:p>
            <a:pPr lvl="1"/>
            <a:r>
              <a:rPr lang="en-US" dirty="0"/>
              <a:t>Fit model(s) to related lidar-derived metrics to field attributes</a:t>
            </a:r>
          </a:p>
          <a:p>
            <a:pPr lvl="1"/>
            <a:r>
              <a:rPr lang="en-US" dirty="0"/>
              <a:t>Compute metrics over entire acquisition area using cell size that matches the plot size</a:t>
            </a:r>
          </a:p>
          <a:p>
            <a:pPr lvl="1"/>
            <a:r>
              <a:rPr lang="en-US" dirty="0"/>
              <a:t>Apply the model(s) to map attributes</a:t>
            </a:r>
          </a:p>
        </p:txBody>
      </p:sp>
    </p:spTree>
    <p:extLst>
      <p:ext uri="{BB962C8B-B14F-4D97-AF65-F5344CB8AC3E}">
        <p14:creationId xmlns:p14="http://schemas.microsoft.com/office/powerpoint/2010/main" val="331324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9C01-DBB7-4E27-9069-3394D4F07B3C}"/>
              </a:ext>
            </a:extLst>
          </p:cNvPr>
          <p:cNvSpPr>
            <a:spLocks noGrp="1"/>
          </p:cNvSpPr>
          <p:nvPr>
            <p:ph type="title"/>
          </p:nvPr>
        </p:nvSpPr>
        <p:spPr/>
        <p:txBody>
          <a:bodyPr/>
          <a:lstStyle/>
          <a:p>
            <a:r>
              <a:rPr lang="en-US" dirty="0"/>
              <a:t>ABA steps</a:t>
            </a:r>
          </a:p>
        </p:txBody>
      </p:sp>
      <p:sp>
        <p:nvSpPr>
          <p:cNvPr id="3" name="Content Placeholder 2">
            <a:extLst>
              <a:ext uri="{FF2B5EF4-FFF2-40B4-BE49-F238E27FC236}">
                <a16:creationId xmlns:a16="http://schemas.microsoft.com/office/drawing/2014/main" id="{CBADBFB0-6D6D-44AA-B51C-A246376C44F1}"/>
              </a:ext>
            </a:extLst>
          </p:cNvPr>
          <p:cNvSpPr>
            <a:spLocks noGrp="1"/>
          </p:cNvSpPr>
          <p:nvPr>
            <p:ph idx="1"/>
          </p:nvPr>
        </p:nvSpPr>
        <p:spPr/>
        <p:txBody>
          <a:bodyPr/>
          <a:lstStyle/>
          <a:p>
            <a:r>
              <a:rPr lang="en-US" dirty="0"/>
              <a:t>Given a set of field plots with accurate locations:</a:t>
            </a:r>
          </a:p>
          <a:p>
            <a:pPr lvl="1"/>
            <a:r>
              <a:rPr lang="en-US" dirty="0">
                <a:solidFill>
                  <a:srgbClr val="FFFF00"/>
                </a:solidFill>
              </a:rPr>
              <a:t>Clip point data corresponding to the plot area</a:t>
            </a:r>
          </a:p>
          <a:p>
            <a:pPr lvl="1"/>
            <a:r>
              <a:rPr lang="en-US" dirty="0">
                <a:solidFill>
                  <a:srgbClr val="FFFF00"/>
                </a:solidFill>
              </a:rPr>
              <a:t>Normalize point elevations using ground surface</a:t>
            </a:r>
          </a:p>
          <a:p>
            <a:pPr lvl="1"/>
            <a:r>
              <a:rPr lang="en-US" dirty="0">
                <a:solidFill>
                  <a:srgbClr val="FFFF00"/>
                </a:solidFill>
              </a:rPr>
              <a:t>Compute metrics using normalized points</a:t>
            </a:r>
          </a:p>
          <a:p>
            <a:pPr lvl="1"/>
            <a:r>
              <a:rPr lang="en-US" dirty="0"/>
              <a:t>Fit model(s) to related lidar-derived metrics to field attributes</a:t>
            </a:r>
          </a:p>
          <a:p>
            <a:pPr lvl="1"/>
            <a:r>
              <a:rPr lang="en-US" dirty="0">
                <a:solidFill>
                  <a:srgbClr val="FFFF00"/>
                </a:solidFill>
              </a:rPr>
              <a:t>Compute metrics over entire acquisition area using cell size that matches the plot size</a:t>
            </a:r>
          </a:p>
          <a:p>
            <a:pPr lvl="1"/>
            <a:r>
              <a:rPr lang="en-US" dirty="0"/>
              <a:t>Apply the model(s) to map attributes</a:t>
            </a:r>
          </a:p>
        </p:txBody>
      </p:sp>
    </p:spTree>
    <p:extLst>
      <p:ext uri="{BB962C8B-B14F-4D97-AF65-F5344CB8AC3E}">
        <p14:creationId xmlns:p14="http://schemas.microsoft.com/office/powerpoint/2010/main" val="3882731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300306"/>
            <a:ext cx="9943148" cy="990600"/>
          </a:xfrm>
        </p:spPr>
        <p:txBody>
          <a:bodyPr/>
          <a:lstStyle/>
          <a:p>
            <a:pPr>
              <a:defRPr/>
            </a:pPr>
            <a:r>
              <a:rPr lang="en-US" dirty="0"/>
              <a:t>Metrics used for structure classes</a:t>
            </a:r>
          </a:p>
        </p:txBody>
      </p:sp>
      <p:pic>
        <p:nvPicPr>
          <p:cNvPr id="604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138" y="1668076"/>
            <a:ext cx="23241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cxnSp>
        <p:nvCxnSpPr>
          <p:cNvPr id="60420" name="Straight Connector 9"/>
          <p:cNvCxnSpPr>
            <a:cxnSpLocks noChangeShapeType="1"/>
          </p:cNvCxnSpPr>
          <p:nvPr/>
        </p:nvCxnSpPr>
        <p:spPr bwMode="auto">
          <a:xfrm flipH="1">
            <a:off x="3519488" y="2464613"/>
            <a:ext cx="128270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60421" name="TextBox 11"/>
          <p:cNvSpPr txBox="1">
            <a:spLocks noChangeArrowheads="1"/>
          </p:cNvSpPr>
          <p:nvPr/>
        </p:nvSpPr>
        <p:spPr bwMode="auto">
          <a:xfrm>
            <a:off x="1779588" y="1902638"/>
            <a:ext cx="2032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2000" dirty="0">
                <a:solidFill>
                  <a:srgbClr val="FFCC00"/>
                </a:solidFill>
              </a:rPr>
              <a:t>Dominant    tree height -</a:t>
            </a:r>
          </a:p>
          <a:p>
            <a:pPr eaLnBrk="1" fontAlgn="base" hangingPunct="1">
              <a:spcBef>
                <a:spcPct val="0"/>
              </a:spcBef>
              <a:spcAft>
                <a:spcPct val="0"/>
              </a:spcAft>
            </a:pPr>
            <a:r>
              <a:rPr lang="en-US" sz="1800" dirty="0">
                <a:solidFill>
                  <a:srgbClr val="FFCC00"/>
                </a:solidFill>
              </a:rPr>
              <a:t>95</a:t>
            </a:r>
            <a:r>
              <a:rPr lang="en-US" sz="1800" baseline="30000" dirty="0">
                <a:solidFill>
                  <a:srgbClr val="FFCC00"/>
                </a:solidFill>
              </a:rPr>
              <a:t>th</a:t>
            </a:r>
            <a:r>
              <a:rPr lang="en-US" sz="1800" dirty="0">
                <a:solidFill>
                  <a:srgbClr val="FFCC00"/>
                </a:solidFill>
              </a:rPr>
              <a:t> percentile* </a:t>
            </a:r>
          </a:p>
        </p:txBody>
      </p:sp>
      <p:cxnSp>
        <p:nvCxnSpPr>
          <p:cNvPr id="60422" name="Straight Connector 13"/>
          <p:cNvCxnSpPr>
            <a:cxnSpLocks noChangeShapeType="1"/>
          </p:cNvCxnSpPr>
          <p:nvPr/>
        </p:nvCxnSpPr>
        <p:spPr bwMode="auto">
          <a:xfrm flipH="1">
            <a:off x="3519488" y="4658925"/>
            <a:ext cx="128270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60423" name="TextBox 14"/>
          <p:cNvSpPr txBox="1">
            <a:spLocks noChangeArrowheads="1"/>
          </p:cNvSpPr>
          <p:nvPr/>
        </p:nvSpPr>
        <p:spPr bwMode="auto">
          <a:xfrm>
            <a:off x="1779588" y="3919151"/>
            <a:ext cx="2032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2000" dirty="0">
                <a:solidFill>
                  <a:srgbClr val="FFCC00"/>
                </a:solidFill>
              </a:rPr>
              <a:t>Dominant lower foliage height -</a:t>
            </a:r>
          </a:p>
          <a:p>
            <a:pPr eaLnBrk="1" fontAlgn="base" hangingPunct="1">
              <a:spcBef>
                <a:spcPct val="0"/>
              </a:spcBef>
              <a:spcAft>
                <a:spcPct val="0"/>
              </a:spcAft>
            </a:pPr>
            <a:r>
              <a:rPr lang="en-US" sz="1800" dirty="0">
                <a:solidFill>
                  <a:srgbClr val="FFCC00"/>
                </a:solidFill>
              </a:rPr>
              <a:t>25</a:t>
            </a:r>
            <a:r>
              <a:rPr lang="en-US" sz="1800" baseline="30000" dirty="0">
                <a:solidFill>
                  <a:srgbClr val="FFCC00"/>
                </a:solidFill>
              </a:rPr>
              <a:t>th</a:t>
            </a:r>
            <a:r>
              <a:rPr lang="en-US" sz="1800" dirty="0">
                <a:solidFill>
                  <a:srgbClr val="FFCC00"/>
                </a:solidFill>
              </a:rPr>
              <a:t> percentile* </a:t>
            </a:r>
          </a:p>
        </p:txBody>
      </p:sp>
      <p:sp>
        <p:nvSpPr>
          <p:cNvPr id="60424" name="TextBox 16"/>
          <p:cNvSpPr txBox="1">
            <a:spLocks noChangeArrowheads="1"/>
          </p:cNvSpPr>
          <p:nvPr/>
        </p:nvSpPr>
        <p:spPr bwMode="auto">
          <a:xfrm>
            <a:off x="5901049" y="4850253"/>
            <a:ext cx="13732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1400" dirty="0">
                <a:solidFill>
                  <a:srgbClr val="FFCC00"/>
                </a:solidFill>
              </a:rPr>
              <a:t>Cover 2-8 m</a:t>
            </a:r>
            <a:endParaRPr lang="en-US" sz="1200" dirty="0">
              <a:solidFill>
                <a:srgbClr val="FFCC00"/>
              </a:solidFill>
            </a:endParaRPr>
          </a:p>
        </p:txBody>
      </p:sp>
      <p:cxnSp>
        <p:nvCxnSpPr>
          <p:cNvPr id="60425" name="Straight Connector 17"/>
          <p:cNvCxnSpPr>
            <a:cxnSpLocks noChangeShapeType="1"/>
          </p:cNvCxnSpPr>
          <p:nvPr/>
        </p:nvCxnSpPr>
        <p:spPr bwMode="auto">
          <a:xfrm flipH="1">
            <a:off x="4802188" y="4871108"/>
            <a:ext cx="116205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60426" name="Straight Connector 19"/>
          <p:cNvCxnSpPr>
            <a:cxnSpLocks noChangeShapeType="1"/>
          </p:cNvCxnSpPr>
          <p:nvPr/>
        </p:nvCxnSpPr>
        <p:spPr bwMode="auto">
          <a:xfrm flipH="1">
            <a:off x="4802188" y="5173275"/>
            <a:ext cx="116205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60428" name="TextBox 21"/>
          <p:cNvSpPr txBox="1">
            <a:spLocks noChangeArrowheads="1"/>
          </p:cNvSpPr>
          <p:nvPr/>
        </p:nvSpPr>
        <p:spPr bwMode="auto">
          <a:xfrm>
            <a:off x="1885913" y="6174912"/>
            <a:ext cx="2073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1400" dirty="0">
                <a:solidFill>
                  <a:srgbClr val="FFCC00"/>
                </a:solidFill>
              </a:rPr>
              <a:t>*Returns ≥2 m</a:t>
            </a:r>
            <a:endParaRPr lang="en-US" sz="1100" dirty="0">
              <a:solidFill>
                <a:srgbClr val="FFCC00"/>
              </a:solidFill>
            </a:endParaRPr>
          </a:p>
        </p:txBody>
      </p:sp>
      <p:cxnSp>
        <p:nvCxnSpPr>
          <p:cNvPr id="13" name="Straight Connector 17"/>
          <p:cNvCxnSpPr>
            <a:cxnSpLocks noChangeShapeType="1"/>
          </p:cNvCxnSpPr>
          <p:nvPr/>
        </p:nvCxnSpPr>
        <p:spPr bwMode="auto">
          <a:xfrm flipH="1">
            <a:off x="4802188" y="4428776"/>
            <a:ext cx="116205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14" name="Straight Connector 17"/>
          <p:cNvCxnSpPr>
            <a:cxnSpLocks noChangeShapeType="1"/>
          </p:cNvCxnSpPr>
          <p:nvPr/>
        </p:nvCxnSpPr>
        <p:spPr bwMode="auto">
          <a:xfrm flipH="1">
            <a:off x="4802188" y="3443752"/>
            <a:ext cx="116205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15" name="TextBox 16"/>
          <p:cNvSpPr txBox="1">
            <a:spLocks noChangeArrowheads="1"/>
          </p:cNvSpPr>
          <p:nvPr/>
        </p:nvSpPr>
        <p:spPr bwMode="auto">
          <a:xfrm>
            <a:off x="5901049" y="4511171"/>
            <a:ext cx="1499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1400" dirty="0">
                <a:solidFill>
                  <a:srgbClr val="FFCC00"/>
                </a:solidFill>
              </a:rPr>
              <a:t>Cover 8-16 m</a:t>
            </a:r>
            <a:endParaRPr lang="en-US" sz="1200" dirty="0">
              <a:solidFill>
                <a:srgbClr val="FFCC00"/>
              </a:solidFill>
            </a:endParaRPr>
          </a:p>
        </p:txBody>
      </p:sp>
      <p:sp>
        <p:nvSpPr>
          <p:cNvPr id="16" name="TextBox 16"/>
          <p:cNvSpPr txBox="1">
            <a:spLocks noChangeArrowheads="1"/>
          </p:cNvSpPr>
          <p:nvPr/>
        </p:nvSpPr>
        <p:spPr bwMode="auto">
          <a:xfrm>
            <a:off x="5901049" y="3776279"/>
            <a:ext cx="1499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1400" dirty="0">
                <a:solidFill>
                  <a:srgbClr val="FFCC00"/>
                </a:solidFill>
              </a:rPr>
              <a:t>Cover 16-32 m</a:t>
            </a:r>
            <a:endParaRPr lang="en-US" sz="1200" dirty="0">
              <a:solidFill>
                <a:srgbClr val="FFCC00"/>
              </a:solidFill>
            </a:endParaRPr>
          </a:p>
        </p:txBody>
      </p:sp>
      <p:sp>
        <p:nvSpPr>
          <p:cNvPr id="17" name="TextBox 16"/>
          <p:cNvSpPr txBox="1">
            <a:spLocks noChangeArrowheads="1"/>
          </p:cNvSpPr>
          <p:nvPr/>
        </p:nvSpPr>
        <p:spPr bwMode="auto">
          <a:xfrm>
            <a:off x="5901049" y="2825797"/>
            <a:ext cx="1499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1400" dirty="0">
                <a:solidFill>
                  <a:srgbClr val="FFCC00"/>
                </a:solidFill>
              </a:rPr>
              <a:t>Cover &gt;32 m</a:t>
            </a:r>
            <a:endParaRPr lang="en-US" sz="1200" dirty="0">
              <a:solidFill>
                <a:srgbClr val="FFCC00"/>
              </a:solidFill>
            </a:endParaRPr>
          </a:p>
        </p:txBody>
      </p:sp>
      <p:sp>
        <p:nvSpPr>
          <p:cNvPr id="18" name="TextBox 11"/>
          <p:cNvSpPr txBox="1">
            <a:spLocks noChangeArrowheads="1"/>
          </p:cNvSpPr>
          <p:nvPr/>
        </p:nvSpPr>
        <p:spPr bwMode="auto">
          <a:xfrm>
            <a:off x="5901050" y="2269136"/>
            <a:ext cx="21984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2000" dirty="0">
                <a:solidFill>
                  <a:srgbClr val="FFCC00"/>
                </a:solidFill>
              </a:rPr>
              <a:t>Canopy profile**</a:t>
            </a:r>
            <a:endParaRPr lang="en-US" sz="1800" dirty="0">
              <a:solidFill>
                <a:srgbClr val="FFCC00"/>
              </a:solidFill>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3852" y="2077224"/>
            <a:ext cx="1176725" cy="185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1" name="TextBox 11"/>
          <p:cNvSpPr txBox="1">
            <a:spLocks noChangeArrowheads="1"/>
          </p:cNvSpPr>
          <p:nvPr/>
        </p:nvSpPr>
        <p:spPr bwMode="auto">
          <a:xfrm>
            <a:off x="8295617" y="4019891"/>
            <a:ext cx="223113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defRPr>
            </a:lvl1pPr>
            <a:lvl2pPr marL="742950" indent="-285750" eaLnBrk="0" hangingPunct="0">
              <a:defRPr sz="2400" b="1" i="1">
                <a:solidFill>
                  <a:schemeClr val="tx1"/>
                </a:solidFill>
                <a:latin typeface="Arial" charset="0"/>
              </a:defRPr>
            </a:lvl2pPr>
            <a:lvl3pPr marL="1143000" indent="-228600" eaLnBrk="0" hangingPunct="0">
              <a:defRPr sz="2400" b="1" i="1">
                <a:solidFill>
                  <a:schemeClr val="tx1"/>
                </a:solidFill>
                <a:latin typeface="Arial" charset="0"/>
              </a:defRPr>
            </a:lvl3pPr>
            <a:lvl4pPr marL="1600200" indent="-228600" eaLnBrk="0" hangingPunct="0">
              <a:defRPr sz="2400" b="1" i="1">
                <a:solidFill>
                  <a:schemeClr val="tx1"/>
                </a:solidFill>
                <a:latin typeface="Arial" charset="0"/>
              </a:defRPr>
            </a:lvl4pPr>
            <a:lvl5pPr marL="2057400" indent="-228600" eaLnBrk="0" hangingPunct="0">
              <a:defRPr sz="2400" b="1" i="1">
                <a:solidFill>
                  <a:schemeClr val="tx1"/>
                </a:solidFill>
                <a:latin typeface="Arial" charset="0"/>
              </a:defRPr>
            </a:lvl5pPr>
            <a:lvl6pPr marL="2514600" indent="-228600" eaLnBrk="0" fontAlgn="base" hangingPunct="0">
              <a:spcBef>
                <a:spcPct val="50000"/>
              </a:spcBef>
              <a:spcAft>
                <a:spcPct val="0"/>
              </a:spcAft>
              <a:defRPr sz="2400" b="1" i="1">
                <a:solidFill>
                  <a:schemeClr val="tx1"/>
                </a:solidFill>
                <a:latin typeface="Arial" charset="0"/>
              </a:defRPr>
            </a:lvl6pPr>
            <a:lvl7pPr marL="2971800" indent="-228600" eaLnBrk="0" fontAlgn="base" hangingPunct="0">
              <a:spcBef>
                <a:spcPct val="50000"/>
              </a:spcBef>
              <a:spcAft>
                <a:spcPct val="0"/>
              </a:spcAft>
              <a:defRPr sz="2400" b="1" i="1">
                <a:solidFill>
                  <a:schemeClr val="tx1"/>
                </a:solidFill>
                <a:latin typeface="Arial" charset="0"/>
              </a:defRPr>
            </a:lvl7pPr>
            <a:lvl8pPr marL="3429000" indent="-228600" eaLnBrk="0" fontAlgn="base" hangingPunct="0">
              <a:spcBef>
                <a:spcPct val="50000"/>
              </a:spcBef>
              <a:spcAft>
                <a:spcPct val="0"/>
              </a:spcAft>
              <a:defRPr sz="2400" b="1" i="1">
                <a:solidFill>
                  <a:schemeClr val="tx1"/>
                </a:solidFill>
                <a:latin typeface="Arial" charset="0"/>
              </a:defRPr>
            </a:lvl8pPr>
            <a:lvl9pPr marL="3886200" indent="-228600" eaLnBrk="0" fontAlgn="base" hangingPunct="0">
              <a:spcBef>
                <a:spcPct val="50000"/>
              </a:spcBef>
              <a:spcAft>
                <a:spcPct val="0"/>
              </a:spcAft>
              <a:defRPr sz="2400" b="1" i="1">
                <a:solidFill>
                  <a:schemeClr val="tx1"/>
                </a:solidFill>
                <a:latin typeface="Arial" charset="0"/>
              </a:defRPr>
            </a:lvl9pPr>
          </a:lstStyle>
          <a:p>
            <a:pPr eaLnBrk="1" fontAlgn="base" hangingPunct="1">
              <a:spcBef>
                <a:spcPct val="0"/>
              </a:spcBef>
              <a:spcAft>
                <a:spcPct val="0"/>
              </a:spcAft>
            </a:pPr>
            <a:r>
              <a:rPr lang="en-US" sz="2000" dirty="0">
                <a:solidFill>
                  <a:srgbClr val="FFCC00"/>
                </a:solidFill>
              </a:rPr>
              <a:t>Structural complexity –</a:t>
            </a:r>
          </a:p>
          <a:p>
            <a:pPr eaLnBrk="1" fontAlgn="base" hangingPunct="1">
              <a:spcBef>
                <a:spcPct val="0"/>
              </a:spcBef>
              <a:spcAft>
                <a:spcPct val="0"/>
              </a:spcAft>
            </a:pPr>
            <a:r>
              <a:rPr lang="en-US" sz="1800" dirty="0">
                <a:solidFill>
                  <a:srgbClr val="FFCC00"/>
                </a:solidFill>
              </a:rPr>
              <a:t>rumple (</a:t>
            </a:r>
            <a:r>
              <a:rPr lang="en-US" sz="1800" dirty="0" err="1">
                <a:solidFill>
                  <a:srgbClr val="FFCC00"/>
                </a:solidFill>
              </a:rPr>
              <a:t>rugosity</a:t>
            </a:r>
            <a:r>
              <a:rPr lang="en-US" sz="1800" dirty="0">
                <a:solidFill>
                  <a:srgbClr val="FFCC00"/>
                </a:solidFill>
              </a:rPr>
              <a:t>)</a:t>
            </a:r>
          </a:p>
        </p:txBody>
      </p:sp>
    </p:spTree>
    <p:extLst>
      <p:ext uri="{BB962C8B-B14F-4D97-AF65-F5344CB8AC3E}">
        <p14:creationId xmlns:p14="http://schemas.microsoft.com/office/powerpoint/2010/main" val="21824250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5510" y="2715682"/>
            <a:ext cx="1659932" cy="1655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2209800" y="342900"/>
            <a:ext cx="8056756" cy="990600"/>
          </a:xfrm>
        </p:spPr>
        <p:txBody>
          <a:bodyPr/>
          <a:lstStyle/>
          <a:p>
            <a:r>
              <a:rPr lang="en-US" dirty="0"/>
              <a:t>Structure classes</a:t>
            </a:r>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4478" y="2715682"/>
            <a:ext cx="1659932" cy="167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3507" y="2715682"/>
            <a:ext cx="1669872" cy="167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7262" y="2715681"/>
            <a:ext cx="1705147" cy="167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7263" y="4464669"/>
            <a:ext cx="1705147" cy="1672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0539" y="4464669"/>
            <a:ext cx="1711434" cy="165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0103" y="4464669"/>
            <a:ext cx="1679198" cy="165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67433" y="4464670"/>
            <a:ext cx="1631615" cy="1635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737261" y="1482656"/>
            <a:ext cx="1705148" cy="1107996"/>
          </a:xfrm>
          <a:prstGeom prst="rect">
            <a:avLst/>
          </a:prstGeom>
          <a:noFill/>
        </p:spPr>
        <p:txBody>
          <a:bodyPr wrap="square" rtlCol="0">
            <a:spAutoFit/>
          </a:bodyPr>
          <a:lstStyle/>
          <a:p>
            <a:pPr algn="ctr"/>
            <a:r>
              <a:rPr lang="en-US" sz="1400" dirty="0"/>
              <a:t>Class 1</a:t>
            </a:r>
          </a:p>
          <a:p>
            <a:pPr algn="ctr"/>
            <a:r>
              <a:rPr lang="en-US" sz="1400" dirty="0"/>
              <a:t>Short </a:t>
            </a:r>
          </a:p>
          <a:p>
            <a:pPr algn="ctr"/>
            <a:endParaRPr lang="en-US" sz="1400" dirty="0"/>
          </a:p>
          <a:p>
            <a:pPr algn="ctr"/>
            <a:r>
              <a:rPr lang="en-US" sz="1400" dirty="0"/>
              <a:t>Open</a:t>
            </a:r>
          </a:p>
          <a:p>
            <a:pPr algn="ctr"/>
            <a:r>
              <a:rPr lang="en-US" sz="1000" dirty="0"/>
              <a:t>p95*=20m  </a:t>
            </a:r>
            <a:r>
              <a:rPr lang="en-US" sz="1000" dirty="0" err="1"/>
              <a:t>cvr</a:t>
            </a:r>
            <a:r>
              <a:rPr lang="en-US" sz="1000" dirty="0"/>
              <a:t> &gt;2m=16%</a:t>
            </a:r>
          </a:p>
        </p:txBody>
      </p:sp>
      <p:sp>
        <p:nvSpPr>
          <p:cNvPr id="22" name="TextBox 21"/>
          <p:cNvSpPr txBox="1"/>
          <p:nvPr/>
        </p:nvSpPr>
        <p:spPr>
          <a:xfrm>
            <a:off x="4454927" y="1482656"/>
            <a:ext cx="1786596" cy="1107996"/>
          </a:xfrm>
          <a:prstGeom prst="rect">
            <a:avLst/>
          </a:prstGeom>
          <a:noFill/>
        </p:spPr>
        <p:txBody>
          <a:bodyPr wrap="square" rtlCol="0">
            <a:spAutoFit/>
          </a:bodyPr>
          <a:lstStyle/>
          <a:p>
            <a:pPr algn="ctr"/>
            <a:r>
              <a:rPr lang="en-US" sz="1400" dirty="0"/>
              <a:t>Class 2</a:t>
            </a:r>
          </a:p>
          <a:p>
            <a:pPr algn="ctr"/>
            <a:r>
              <a:rPr lang="en-US" sz="1400" dirty="0"/>
              <a:t>Shorter </a:t>
            </a:r>
          </a:p>
          <a:p>
            <a:pPr algn="ctr"/>
            <a:r>
              <a:rPr lang="en-US" sz="1400" dirty="0"/>
              <a:t>Multi-story</a:t>
            </a:r>
          </a:p>
          <a:p>
            <a:pPr algn="ctr"/>
            <a:r>
              <a:rPr lang="en-US" sz="1400" dirty="0"/>
              <a:t>Sparse</a:t>
            </a:r>
          </a:p>
          <a:p>
            <a:pPr algn="ctr"/>
            <a:r>
              <a:rPr lang="en-US" sz="1000" dirty="0"/>
              <a:t>p95*=20m  </a:t>
            </a:r>
            <a:r>
              <a:rPr lang="en-US" sz="1000" dirty="0" err="1"/>
              <a:t>cvr</a:t>
            </a:r>
            <a:r>
              <a:rPr lang="en-US" sz="1000" dirty="0"/>
              <a:t> &gt;2m=34%</a:t>
            </a:r>
          </a:p>
        </p:txBody>
      </p:sp>
      <p:sp>
        <p:nvSpPr>
          <p:cNvPr id="23" name="TextBox 22"/>
          <p:cNvSpPr txBox="1"/>
          <p:nvPr/>
        </p:nvSpPr>
        <p:spPr>
          <a:xfrm>
            <a:off x="6274478" y="1482656"/>
            <a:ext cx="1659932" cy="1107996"/>
          </a:xfrm>
          <a:prstGeom prst="rect">
            <a:avLst/>
          </a:prstGeom>
          <a:noFill/>
        </p:spPr>
        <p:txBody>
          <a:bodyPr wrap="square" rtlCol="0">
            <a:spAutoFit/>
          </a:bodyPr>
          <a:lstStyle/>
          <a:p>
            <a:pPr algn="ctr"/>
            <a:r>
              <a:rPr lang="en-US" sz="1400" dirty="0"/>
              <a:t>Class 3</a:t>
            </a:r>
          </a:p>
          <a:p>
            <a:pPr algn="ctr"/>
            <a:r>
              <a:rPr lang="en-US" sz="1400" dirty="0"/>
              <a:t>Shorter </a:t>
            </a:r>
          </a:p>
          <a:p>
            <a:pPr algn="ctr"/>
            <a:r>
              <a:rPr lang="en-US" sz="1400" dirty="0"/>
              <a:t>Multi-story</a:t>
            </a:r>
          </a:p>
          <a:p>
            <a:pPr algn="ctr"/>
            <a:r>
              <a:rPr lang="en-US" sz="1400" dirty="0"/>
              <a:t>Sparse</a:t>
            </a:r>
          </a:p>
          <a:p>
            <a:pPr algn="ctr"/>
            <a:r>
              <a:rPr lang="en-US" sz="1000" dirty="0"/>
              <a:t>p95*=20m   </a:t>
            </a:r>
            <a:r>
              <a:rPr lang="en-US" sz="1000" dirty="0" err="1"/>
              <a:t>cvr</a:t>
            </a:r>
            <a:r>
              <a:rPr lang="en-US" sz="1000" dirty="0"/>
              <a:t>&gt;2=44%</a:t>
            </a:r>
          </a:p>
        </p:txBody>
      </p:sp>
      <p:sp>
        <p:nvSpPr>
          <p:cNvPr id="24" name="TextBox 23"/>
          <p:cNvSpPr txBox="1"/>
          <p:nvPr/>
        </p:nvSpPr>
        <p:spPr>
          <a:xfrm>
            <a:off x="8015510" y="1482656"/>
            <a:ext cx="1659932" cy="1107996"/>
          </a:xfrm>
          <a:prstGeom prst="rect">
            <a:avLst/>
          </a:prstGeom>
          <a:noFill/>
        </p:spPr>
        <p:txBody>
          <a:bodyPr wrap="square" rtlCol="0">
            <a:spAutoFit/>
          </a:bodyPr>
          <a:lstStyle/>
          <a:p>
            <a:pPr algn="ctr"/>
            <a:r>
              <a:rPr lang="en-US" sz="1400" dirty="0"/>
              <a:t>Class 4</a:t>
            </a:r>
          </a:p>
          <a:p>
            <a:pPr algn="ctr"/>
            <a:r>
              <a:rPr lang="en-US" sz="1400" dirty="0"/>
              <a:t>Shorter </a:t>
            </a:r>
          </a:p>
          <a:p>
            <a:pPr algn="ctr"/>
            <a:r>
              <a:rPr lang="en-US" sz="1400" dirty="0"/>
              <a:t>Multi-story</a:t>
            </a:r>
          </a:p>
          <a:p>
            <a:pPr algn="ctr"/>
            <a:r>
              <a:rPr lang="en-US" sz="1400" dirty="0"/>
              <a:t>Clump-gap</a:t>
            </a:r>
          </a:p>
          <a:p>
            <a:pPr algn="ctr"/>
            <a:r>
              <a:rPr lang="en-US" sz="1000" dirty="0"/>
              <a:t>p95*=22m   </a:t>
            </a:r>
            <a:r>
              <a:rPr lang="en-US" sz="1000" dirty="0" err="1"/>
              <a:t>cvr</a:t>
            </a:r>
            <a:r>
              <a:rPr lang="en-US" sz="1000" dirty="0"/>
              <a:t>&gt;2=62%</a:t>
            </a:r>
          </a:p>
        </p:txBody>
      </p:sp>
      <p:sp>
        <p:nvSpPr>
          <p:cNvPr id="6" name="TextBox 5"/>
          <p:cNvSpPr txBox="1"/>
          <p:nvPr/>
        </p:nvSpPr>
        <p:spPr>
          <a:xfrm>
            <a:off x="2712448" y="6099817"/>
            <a:ext cx="1729961" cy="276999"/>
          </a:xfrm>
          <a:prstGeom prst="rect">
            <a:avLst/>
          </a:prstGeom>
          <a:noFill/>
        </p:spPr>
        <p:txBody>
          <a:bodyPr wrap="none" rtlCol="0">
            <a:spAutoFit/>
          </a:bodyPr>
          <a:lstStyle/>
          <a:p>
            <a:r>
              <a:rPr lang="en-US" sz="1200" dirty="0"/>
              <a:t>*median class values</a:t>
            </a:r>
          </a:p>
        </p:txBody>
      </p:sp>
    </p:spTree>
    <p:extLst>
      <p:ext uri="{BB962C8B-B14F-4D97-AF65-F5344CB8AC3E}">
        <p14:creationId xmlns:p14="http://schemas.microsoft.com/office/powerpoint/2010/main" val="70261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9800" y="342900"/>
            <a:ext cx="7930376" cy="990600"/>
          </a:xfrm>
        </p:spPr>
        <p:txBody>
          <a:bodyPr/>
          <a:lstStyle/>
          <a:p>
            <a:r>
              <a:rPr lang="en-US" dirty="0"/>
              <a:t>Structure classes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0929" y="2894804"/>
            <a:ext cx="1659932" cy="1633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0930" y="4570103"/>
            <a:ext cx="1659932" cy="158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760" y="2894804"/>
            <a:ext cx="1622499" cy="1620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071" y="2894803"/>
            <a:ext cx="1635016" cy="163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4593" y="2894804"/>
            <a:ext cx="1685806" cy="163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6011" y="2894803"/>
            <a:ext cx="1610910" cy="1616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1500" y="4570103"/>
            <a:ext cx="1659932" cy="1617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7530" y="4570103"/>
            <a:ext cx="1659932" cy="164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78072" y="4570104"/>
            <a:ext cx="1656413" cy="1625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50760" y="4570104"/>
            <a:ext cx="1659931" cy="165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10929" y="1623030"/>
            <a:ext cx="1659932" cy="1123384"/>
          </a:xfrm>
          <a:prstGeom prst="rect">
            <a:avLst/>
          </a:prstGeom>
          <a:noFill/>
        </p:spPr>
        <p:txBody>
          <a:bodyPr wrap="square" rtlCol="0">
            <a:spAutoFit/>
          </a:bodyPr>
          <a:lstStyle/>
          <a:p>
            <a:pPr algn="ctr"/>
            <a:r>
              <a:rPr lang="en-US" sz="1400" dirty="0"/>
              <a:t>Class 9</a:t>
            </a:r>
          </a:p>
          <a:p>
            <a:pPr algn="ctr"/>
            <a:r>
              <a:rPr lang="en-US" sz="1400" dirty="0"/>
              <a:t>Tallest</a:t>
            </a:r>
          </a:p>
          <a:p>
            <a:pPr algn="ctr"/>
            <a:r>
              <a:rPr lang="en-US" sz="1400" dirty="0" err="1"/>
              <a:t>Topstory</a:t>
            </a:r>
            <a:endParaRPr lang="en-US" sz="1400" dirty="0"/>
          </a:p>
          <a:p>
            <a:pPr algn="ctr"/>
            <a:r>
              <a:rPr lang="en-US" sz="1400" dirty="0"/>
              <a:t>Clump-gap</a:t>
            </a:r>
          </a:p>
          <a:p>
            <a:pPr algn="ctr"/>
            <a:r>
              <a:rPr lang="en-US" sz="1000" dirty="0"/>
              <a:t>p95*=45m   </a:t>
            </a:r>
            <a:r>
              <a:rPr lang="en-US" sz="1000" dirty="0" err="1"/>
              <a:t>cvr</a:t>
            </a:r>
            <a:r>
              <a:rPr lang="en-US" sz="1000" dirty="0"/>
              <a:t>&gt;2=71%</a:t>
            </a:r>
          </a:p>
        </p:txBody>
      </p:sp>
      <p:sp>
        <p:nvSpPr>
          <p:cNvPr id="14" name="TextBox 13"/>
          <p:cNvSpPr txBox="1"/>
          <p:nvPr/>
        </p:nvSpPr>
        <p:spPr>
          <a:xfrm>
            <a:off x="7059320" y="1623031"/>
            <a:ext cx="1760169" cy="1115690"/>
          </a:xfrm>
          <a:prstGeom prst="rect">
            <a:avLst/>
          </a:prstGeom>
          <a:noFill/>
        </p:spPr>
        <p:txBody>
          <a:bodyPr wrap="square" rtlCol="0">
            <a:spAutoFit/>
          </a:bodyPr>
          <a:lstStyle/>
          <a:p>
            <a:pPr algn="ctr"/>
            <a:r>
              <a:rPr lang="en-US" sz="1400" dirty="0"/>
              <a:t>Class 8</a:t>
            </a:r>
          </a:p>
          <a:p>
            <a:pPr algn="ctr"/>
            <a:r>
              <a:rPr lang="en-US" sz="1400" dirty="0"/>
              <a:t>Taller     </a:t>
            </a:r>
          </a:p>
          <a:p>
            <a:pPr algn="ctr"/>
            <a:r>
              <a:rPr lang="en-US" sz="1400" dirty="0" err="1"/>
              <a:t>Topstory</a:t>
            </a:r>
            <a:endParaRPr lang="en-US" sz="1400" dirty="0"/>
          </a:p>
          <a:p>
            <a:pPr algn="ctr"/>
            <a:r>
              <a:rPr lang="en-US" sz="1400" dirty="0"/>
              <a:t>Clump-gap</a:t>
            </a:r>
          </a:p>
          <a:p>
            <a:pPr algn="ctr"/>
            <a:r>
              <a:rPr lang="en-US" sz="1050" dirty="0"/>
              <a:t>p95*= 34m  </a:t>
            </a:r>
            <a:r>
              <a:rPr lang="en-US" sz="1050" dirty="0" err="1"/>
              <a:t>cvr</a:t>
            </a:r>
            <a:r>
              <a:rPr lang="en-US" sz="1050" dirty="0"/>
              <a:t>&gt;2=69%</a:t>
            </a:r>
          </a:p>
        </p:txBody>
      </p:sp>
      <p:sp>
        <p:nvSpPr>
          <p:cNvPr id="15" name="TextBox 14"/>
          <p:cNvSpPr txBox="1"/>
          <p:nvPr/>
        </p:nvSpPr>
        <p:spPr>
          <a:xfrm>
            <a:off x="5378072" y="1623030"/>
            <a:ext cx="1656412" cy="1115690"/>
          </a:xfrm>
          <a:prstGeom prst="rect">
            <a:avLst/>
          </a:prstGeom>
          <a:noFill/>
        </p:spPr>
        <p:txBody>
          <a:bodyPr wrap="square" rtlCol="0">
            <a:spAutoFit/>
          </a:bodyPr>
          <a:lstStyle/>
          <a:p>
            <a:pPr algn="ctr"/>
            <a:r>
              <a:rPr lang="en-US" sz="1400" dirty="0"/>
              <a:t>Class 7</a:t>
            </a:r>
          </a:p>
          <a:p>
            <a:pPr algn="ctr"/>
            <a:r>
              <a:rPr lang="en-US" sz="1400" dirty="0"/>
              <a:t>Taller      </a:t>
            </a:r>
          </a:p>
          <a:p>
            <a:pPr algn="ctr"/>
            <a:r>
              <a:rPr lang="en-US" sz="1400" dirty="0" err="1"/>
              <a:t>Topstory</a:t>
            </a:r>
            <a:endParaRPr lang="en-US" sz="1400" dirty="0"/>
          </a:p>
          <a:p>
            <a:pPr algn="ctr"/>
            <a:r>
              <a:rPr lang="en-US" sz="1400" dirty="0"/>
              <a:t>Clump-opening</a:t>
            </a:r>
          </a:p>
          <a:p>
            <a:pPr algn="ctr"/>
            <a:r>
              <a:rPr lang="en-US" sz="1050" dirty="0"/>
              <a:t>p95*=32m   </a:t>
            </a:r>
            <a:r>
              <a:rPr lang="en-US" sz="1050" dirty="0" err="1"/>
              <a:t>cvr</a:t>
            </a:r>
            <a:r>
              <a:rPr lang="en-US" sz="1050" dirty="0"/>
              <a:t>&gt;2=49%</a:t>
            </a:r>
          </a:p>
        </p:txBody>
      </p:sp>
      <p:sp>
        <p:nvSpPr>
          <p:cNvPr id="16" name="TextBox 15"/>
          <p:cNvSpPr txBox="1"/>
          <p:nvPr/>
        </p:nvSpPr>
        <p:spPr>
          <a:xfrm>
            <a:off x="3571050" y="1623030"/>
            <a:ext cx="1656412" cy="1107996"/>
          </a:xfrm>
          <a:prstGeom prst="rect">
            <a:avLst/>
          </a:prstGeom>
          <a:noFill/>
        </p:spPr>
        <p:txBody>
          <a:bodyPr wrap="square" rtlCol="0">
            <a:spAutoFit/>
          </a:bodyPr>
          <a:lstStyle/>
          <a:p>
            <a:pPr algn="ctr"/>
            <a:r>
              <a:rPr lang="en-US" sz="1400" dirty="0"/>
              <a:t>Class 6</a:t>
            </a:r>
          </a:p>
          <a:p>
            <a:pPr algn="ctr"/>
            <a:r>
              <a:rPr lang="en-US" sz="1400" dirty="0"/>
              <a:t>Mid-height      </a:t>
            </a:r>
            <a:r>
              <a:rPr lang="en-US" sz="1400" dirty="0" err="1"/>
              <a:t>Mult</a:t>
            </a:r>
            <a:r>
              <a:rPr lang="en-US" sz="1400" dirty="0"/>
              <a:t>-story</a:t>
            </a:r>
          </a:p>
          <a:p>
            <a:pPr algn="ctr"/>
            <a:r>
              <a:rPr lang="en-US" sz="1400" dirty="0"/>
              <a:t>Clump-gap</a:t>
            </a:r>
          </a:p>
          <a:p>
            <a:pPr algn="ctr"/>
            <a:r>
              <a:rPr lang="en-US" sz="1000" dirty="0"/>
              <a:t>p95*=29m   </a:t>
            </a:r>
            <a:r>
              <a:rPr lang="en-US" sz="1000" dirty="0" err="1"/>
              <a:t>cvr</a:t>
            </a:r>
            <a:r>
              <a:rPr lang="en-US" sz="1000" dirty="0"/>
              <a:t>&gt;2=69%</a:t>
            </a:r>
          </a:p>
        </p:txBody>
      </p:sp>
      <p:sp>
        <p:nvSpPr>
          <p:cNvPr id="17" name="TextBox 16"/>
          <p:cNvSpPr txBox="1"/>
          <p:nvPr/>
        </p:nvSpPr>
        <p:spPr>
          <a:xfrm>
            <a:off x="1783260" y="1623030"/>
            <a:ext cx="1656412" cy="1107996"/>
          </a:xfrm>
          <a:prstGeom prst="rect">
            <a:avLst/>
          </a:prstGeom>
          <a:noFill/>
        </p:spPr>
        <p:txBody>
          <a:bodyPr wrap="square" rtlCol="0">
            <a:spAutoFit/>
          </a:bodyPr>
          <a:lstStyle/>
          <a:p>
            <a:pPr algn="ctr"/>
            <a:r>
              <a:rPr lang="en-US" sz="1400" dirty="0"/>
              <a:t>Class 5</a:t>
            </a:r>
          </a:p>
          <a:p>
            <a:pPr algn="ctr"/>
            <a:r>
              <a:rPr lang="en-US" sz="1400" dirty="0"/>
              <a:t>Mid-height      </a:t>
            </a:r>
            <a:r>
              <a:rPr lang="en-US" sz="1400" dirty="0" err="1"/>
              <a:t>Mult</a:t>
            </a:r>
            <a:r>
              <a:rPr lang="en-US" sz="1400" dirty="0"/>
              <a:t>-story</a:t>
            </a:r>
          </a:p>
          <a:p>
            <a:pPr algn="ctr"/>
            <a:r>
              <a:rPr lang="en-US" sz="1400" dirty="0"/>
              <a:t>Clump-opening</a:t>
            </a:r>
          </a:p>
          <a:p>
            <a:pPr algn="ctr"/>
            <a:r>
              <a:rPr lang="en-US" sz="1000" dirty="0"/>
              <a:t>p95*=26m   </a:t>
            </a:r>
            <a:r>
              <a:rPr lang="en-US" sz="1000" dirty="0" err="1"/>
              <a:t>cvr</a:t>
            </a:r>
            <a:r>
              <a:rPr lang="en-US" sz="1000" dirty="0"/>
              <a:t>&gt;2=51%</a:t>
            </a:r>
          </a:p>
        </p:txBody>
      </p:sp>
      <p:sp>
        <p:nvSpPr>
          <p:cNvPr id="18" name="TextBox 17"/>
          <p:cNvSpPr txBox="1"/>
          <p:nvPr/>
        </p:nvSpPr>
        <p:spPr>
          <a:xfrm>
            <a:off x="2742928" y="6238101"/>
            <a:ext cx="1729961" cy="276999"/>
          </a:xfrm>
          <a:prstGeom prst="rect">
            <a:avLst/>
          </a:prstGeom>
          <a:noFill/>
        </p:spPr>
        <p:txBody>
          <a:bodyPr wrap="none" rtlCol="0">
            <a:spAutoFit/>
          </a:bodyPr>
          <a:lstStyle/>
          <a:p>
            <a:r>
              <a:rPr lang="en-US" sz="1200" dirty="0"/>
              <a:t>*median class values</a:t>
            </a:r>
          </a:p>
        </p:txBody>
      </p:sp>
    </p:spTree>
    <p:extLst>
      <p:ext uri="{BB962C8B-B14F-4D97-AF65-F5344CB8AC3E}">
        <p14:creationId xmlns:p14="http://schemas.microsoft.com/office/powerpoint/2010/main" val="145907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669" y="629266"/>
            <a:ext cx="3330328" cy="1641986"/>
          </a:xfrm>
        </p:spPr>
        <p:txBody>
          <a:bodyPr>
            <a:normAutofit/>
          </a:bodyPr>
          <a:lstStyle/>
          <a:p>
            <a:r>
              <a:rPr lang="en-US" dirty="0"/>
              <a:t>Individual trees</a:t>
            </a:r>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7400" r="2" b="2"/>
          <a:stretch/>
        </p:blipFill>
        <p:spPr>
          <a:xfrm>
            <a:off x="4634680" y="10"/>
            <a:ext cx="7560130" cy="6857990"/>
          </a:xfrm>
          <a:prstGeom prst="rect">
            <a:avLst/>
          </a:prstGeom>
        </p:spPr>
      </p:pic>
      <p:sp>
        <p:nvSpPr>
          <p:cNvPr id="11" name="Rectangle 10">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Content Placeholder 7">
            <a:extLst>
              <a:ext uri="{FF2B5EF4-FFF2-40B4-BE49-F238E27FC236}">
                <a16:creationId xmlns:a16="http://schemas.microsoft.com/office/drawing/2014/main" id="{C12ABC27-109D-4B49-ACAA-CDD8F1A97F09}"/>
              </a:ext>
            </a:extLst>
          </p:cNvPr>
          <p:cNvSpPr>
            <a:spLocks noGrp="1"/>
          </p:cNvSpPr>
          <p:nvPr>
            <p:ph idx="1"/>
          </p:nvPr>
        </p:nvSpPr>
        <p:spPr>
          <a:xfrm>
            <a:off x="650669" y="2438400"/>
            <a:ext cx="3330328" cy="3809999"/>
          </a:xfrm>
        </p:spPr>
        <p:txBody>
          <a:bodyPr>
            <a:normAutofit/>
          </a:bodyPr>
          <a:lstStyle/>
          <a:p>
            <a:r>
              <a:rPr lang="en-US" dirty="0"/>
              <a:t>Detect trees using CHM</a:t>
            </a:r>
          </a:p>
          <a:p>
            <a:r>
              <a:rPr lang="en-US" dirty="0"/>
              <a:t>Add point cloud metrics for each tree</a:t>
            </a:r>
          </a:p>
          <a:p>
            <a:r>
              <a:rPr lang="en-US" dirty="0"/>
              <a:t>Use as individual trees</a:t>
            </a:r>
          </a:p>
          <a:p>
            <a:r>
              <a:rPr lang="en-US" dirty="0"/>
              <a:t>Aggregate over areas and summarize</a:t>
            </a:r>
          </a:p>
        </p:txBody>
      </p:sp>
    </p:spTree>
    <p:extLst>
      <p:ext uri="{BB962C8B-B14F-4D97-AF65-F5344CB8AC3E}">
        <p14:creationId xmlns:p14="http://schemas.microsoft.com/office/powerpoint/2010/main" val="834708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6AAA0-E566-4000-B661-198110C2D954}"/>
              </a:ext>
            </a:extLst>
          </p:cNvPr>
          <p:cNvSpPr>
            <a:spLocks noGrp="1"/>
          </p:cNvSpPr>
          <p:nvPr>
            <p:ph type="title"/>
          </p:nvPr>
        </p:nvSpPr>
        <p:spPr>
          <a:xfrm>
            <a:off x="648930" y="629266"/>
            <a:ext cx="6188190" cy="1622321"/>
          </a:xfrm>
        </p:spPr>
        <p:txBody>
          <a:bodyPr>
            <a:normAutofit/>
          </a:bodyPr>
          <a:lstStyle/>
          <a:p>
            <a:r>
              <a:rPr lang="en-US">
                <a:solidFill>
                  <a:srgbClr val="EBEBEB"/>
                </a:solidFill>
              </a:rPr>
              <a:t>Workflow tools</a:t>
            </a:r>
          </a:p>
        </p:txBody>
      </p:sp>
      <p:sp>
        <p:nvSpPr>
          <p:cNvPr id="3" name="Content Placeholder 2">
            <a:extLst>
              <a:ext uri="{FF2B5EF4-FFF2-40B4-BE49-F238E27FC236}">
                <a16:creationId xmlns:a16="http://schemas.microsoft.com/office/drawing/2014/main" id="{DF998326-D126-4B72-B80D-234FAE4E6633}"/>
              </a:ext>
            </a:extLst>
          </p:cNvPr>
          <p:cNvSpPr>
            <a:spLocks noGrp="1"/>
          </p:cNvSpPr>
          <p:nvPr>
            <p:ph idx="1"/>
          </p:nvPr>
        </p:nvSpPr>
        <p:spPr>
          <a:xfrm>
            <a:off x="648930" y="1766924"/>
            <a:ext cx="6188189" cy="4456896"/>
          </a:xfrm>
        </p:spPr>
        <p:txBody>
          <a:bodyPr>
            <a:normAutofit/>
          </a:bodyPr>
          <a:lstStyle/>
          <a:p>
            <a:pPr>
              <a:lnSpc>
                <a:spcPct val="90000"/>
              </a:lnSpc>
            </a:pPr>
            <a:r>
              <a:rPr lang="en-US" dirty="0">
                <a:solidFill>
                  <a:srgbClr val="FFFFFF"/>
                </a:solidFill>
              </a:rPr>
              <a:t>Workflow generator—</a:t>
            </a:r>
            <a:r>
              <a:rPr lang="en-US" dirty="0" err="1">
                <a:solidFill>
                  <a:srgbClr val="FFFFFF"/>
                </a:solidFill>
              </a:rPr>
              <a:t>AreaProcessor</a:t>
            </a:r>
            <a:r>
              <a:rPr lang="en-US" dirty="0">
                <a:solidFill>
                  <a:srgbClr val="FFFFFF"/>
                </a:solidFill>
              </a:rPr>
              <a:t> (AP)</a:t>
            </a:r>
          </a:p>
          <a:p>
            <a:pPr>
              <a:lnSpc>
                <a:spcPct val="90000"/>
              </a:lnSpc>
            </a:pPr>
            <a:r>
              <a:rPr lang="en-US" dirty="0">
                <a:solidFill>
                  <a:srgbClr val="FFFFFF"/>
                </a:solidFill>
              </a:rPr>
              <a:t>Terminology</a:t>
            </a:r>
          </a:p>
          <a:p>
            <a:pPr lvl="1">
              <a:lnSpc>
                <a:spcPct val="90000"/>
              </a:lnSpc>
            </a:pPr>
            <a:r>
              <a:rPr lang="en-US" u="sng" dirty="0">
                <a:solidFill>
                  <a:srgbClr val="FFFFFF"/>
                </a:solidFill>
              </a:rPr>
              <a:t>Delivery tiles</a:t>
            </a:r>
            <a:r>
              <a:rPr lang="en-US" dirty="0">
                <a:solidFill>
                  <a:srgbClr val="FFFFFF"/>
                </a:solidFill>
              </a:rPr>
              <a:t>: Point tiles (LAS or LAZ) delivered by the data provider</a:t>
            </a:r>
          </a:p>
          <a:p>
            <a:pPr lvl="1">
              <a:lnSpc>
                <a:spcPct val="90000"/>
              </a:lnSpc>
            </a:pPr>
            <a:r>
              <a:rPr lang="en-US" u="sng" dirty="0">
                <a:solidFill>
                  <a:srgbClr val="FFFFFF"/>
                </a:solidFill>
              </a:rPr>
              <a:t>Processing tile</a:t>
            </a:r>
            <a:r>
              <a:rPr lang="en-US" dirty="0">
                <a:solidFill>
                  <a:srgbClr val="FFFFFF"/>
                </a:solidFill>
              </a:rPr>
              <a:t>: Set of points submitted to all of the tools. Typically these are clipped from the delivery tiles and include a “buffer” around the tile.</a:t>
            </a:r>
          </a:p>
          <a:p>
            <a:pPr lvl="1">
              <a:lnSpc>
                <a:spcPct val="90000"/>
              </a:lnSpc>
            </a:pPr>
            <a:r>
              <a:rPr lang="en-US" u="sng" dirty="0">
                <a:solidFill>
                  <a:srgbClr val="FFFFFF"/>
                </a:solidFill>
              </a:rPr>
              <a:t>Processing block</a:t>
            </a:r>
            <a:r>
              <a:rPr lang="en-US" dirty="0">
                <a:solidFill>
                  <a:srgbClr val="FFFFFF"/>
                </a:solidFill>
              </a:rPr>
              <a:t>: Collection of processing tiles that will be processed by a single processing thread. Processing blocks also provide a structure for outputs.</a:t>
            </a:r>
          </a:p>
          <a:p>
            <a:pPr>
              <a:lnSpc>
                <a:spcPct val="90000"/>
              </a:lnSpc>
            </a:pPr>
            <a:endParaRPr lang="en-US" dirty="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16F39C02-3543-4299-A066-4CF63C32D3E0}"/>
              </a:ext>
            </a:extLst>
          </p:cNvPr>
          <p:cNvPicPr>
            <a:picLocks noChangeAspect="1"/>
          </p:cNvPicPr>
          <p:nvPr/>
        </p:nvPicPr>
        <p:blipFill rotWithShape="1">
          <a:blip r:embed="rId3"/>
          <a:srcRect l="9228" r="1711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2181544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 workflow</a:t>
            </a:r>
          </a:p>
        </p:txBody>
      </p:sp>
      <p:sp>
        <p:nvSpPr>
          <p:cNvPr id="3" name="Content Placeholder 2"/>
          <p:cNvSpPr>
            <a:spLocks noGrp="1"/>
          </p:cNvSpPr>
          <p:nvPr>
            <p:ph idx="1"/>
          </p:nvPr>
        </p:nvSpPr>
        <p:spPr/>
        <p:txBody>
          <a:bodyPr>
            <a:normAutofit lnSpcReduction="10000"/>
          </a:bodyPr>
          <a:lstStyle/>
          <a:p>
            <a:r>
              <a:rPr lang="en-US" sz="2400" dirty="0"/>
              <a:t>Workflows can support a variety of processing tasks</a:t>
            </a:r>
          </a:p>
          <a:p>
            <a:pPr lvl="1"/>
            <a:r>
              <a:rPr lang="en-US" sz="2200" dirty="0"/>
              <a:t>Standard scripts included with the distribution produce a variety of outputs</a:t>
            </a:r>
          </a:p>
          <a:p>
            <a:pPr lvl="1"/>
            <a:r>
              <a:rPr lang="en-US" sz="2200" dirty="0"/>
              <a:t>Outputs can be turned ON or OFF</a:t>
            </a:r>
          </a:p>
          <a:p>
            <a:pPr lvl="1"/>
            <a:r>
              <a:rPr lang="en-US" sz="2200" dirty="0"/>
              <a:t>Savvy users can use the workflow in non-standard ways or with non-FUSION tools</a:t>
            </a:r>
          </a:p>
          <a:p>
            <a:r>
              <a:rPr lang="en-US" sz="2400" dirty="0"/>
              <a:t>Single or multiple processing threads</a:t>
            </a:r>
          </a:p>
          <a:p>
            <a:r>
              <a:rPr lang="en-US" sz="2400" dirty="0"/>
              <a:t>Always a single-entry point to start the processing</a:t>
            </a:r>
          </a:p>
          <a:p>
            <a:r>
              <a:rPr lang="en-US" sz="2400" dirty="0"/>
              <a:t>Separate monitoring tool provides visual display of progress</a:t>
            </a:r>
          </a:p>
        </p:txBody>
      </p:sp>
    </p:spTree>
    <p:extLst>
      <p:ext uri="{BB962C8B-B14F-4D97-AF65-F5344CB8AC3E}">
        <p14:creationId xmlns:p14="http://schemas.microsoft.com/office/powerpoint/2010/main" val="30190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5109123" y="2312643"/>
            <a:ext cx="3448824" cy="3456432"/>
          </a:xfrm>
          <a:prstGeom prst="roundRect">
            <a:avLst/>
          </a:prstGeom>
          <a:solidFill>
            <a:srgbClr val="339966"/>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tabLst>
                <a:tab pos="347663" algn="l"/>
              </a:tabLst>
            </a:pPr>
            <a:endParaRPr lang="en-US" sz="2400" b="1" i="1" dirty="0">
              <a:latin typeface="Arial" charset="0"/>
            </a:endParaRPr>
          </a:p>
        </p:txBody>
      </p:sp>
      <p:sp>
        <p:nvSpPr>
          <p:cNvPr id="13" name="Rounded Rectangle 12"/>
          <p:cNvSpPr/>
          <p:nvPr/>
        </p:nvSpPr>
        <p:spPr bwMode="auto">
          <a:xfrm>
            <a:off x="4956723" y="2160243"/>
            <a:ext cx="3448824" cy="3456432"/>
          </a:xfrm>
          <a:prstGeom prst="roundRect">
            <a:avLst/>
          </a:prstGeom>
          <a:solidFill>
            <a:srgbClr val="339966"/>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tabLst>
                <a:tab pos="347663" algn="l"/>
              </a:tabLst>
            </a:pPr>
            <a:endParaRPr lang="en-US" sz="2400" b="1" i="1" dirty="0">
              <a:latin typeface="Arial" charset="0"/>
            </a:endParaRPr>
          </a:p>
        </p:txBody>
      </p:sp>
      <p:sp>
        <p:nvSpPr>
          <p:cNvPr id="11" name="Rounded Rectangle 10"/>
          <p:cNvSpPr/>
          <p:nvPr/>
        </p:nvSpPr>
        <p:spPr bwMode="auto">
          <a:xfrm>
            <a:off x="4804323" y="2007843"/>
            <a:ext cx="3448824" cy="3456432"/>
          </a:xfrm>
          <a:prstGeom prst="roundRect">
            <a:avLst/>
          </a:prstGeom>
          <a:solidFill>
            <a:srgbClr val="339966"/>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tabLst>
                <a:tab pos="347663" algn="l"/>
              </a:tabLst>
            </a:pPr>
            <a:endParaRPr lang="en-US" sz="2400" b="1" i="1" dirty="0">
              <a:latin typeface="Arial" charset="0"/>
            </a:endParaRPr>
          </a:p>
        </p:txBody>
      </p:sp>
      <p:sp>
        <p:nvSpPr>
          <p:cNvPr id="2" name="Title 1"/>
          <p:cNvSpPr>
            <a:spLocks noGrp="1"/>
          </p:cNvSpPr>
          <p:nvPr>
            <p:ph type="title"/>
          </p:nvPr>
        </p:nvSpPr>
        <p:spPr/>
        <p:txBody>
          <a:bodyPr/>
          <a:lstStyle/>
          <a:p>
            <a:r>
              <a:rPr lang="en-US" dirty="0"/>
              <a:t>AP workflow</a:t>
            </a:r>
          </a:p>
        </p:txBody>
      </p:sp>
      <p:graphicFrame>
        <p:nvGraphicFramePr>
          <p:cNvPr id="4" name="Content Placeholder 3"/>
          <p:cNvGraphicFramePr>
            <a:graphicFrameLocks noGrp="1"/>
          </p:cNvGraphicFramePr>
          <p:nvPr>
            <p:ph idx="1"/>
          </p:nvPr>
        </p:nvGraphicFramePr>
        <p:xfrm>
          <a:off x="4820852" y="2453854"/>
          <a:ext cx="3381576" cy="2655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542575702"/>
              </p:ext>
            </p:extLst>
          </p:nvPr>
        </p:nvGraphicFramePr>
        <p:xfrm>
          <a:off x="1725932" y="1478279"/>
          <a:ext cx="1468582" cy="22222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2654005914"/>
              </p:ext>
            </p:extLst>
          </p:nvPr>
        </p:nvGraphicFramePr>
        <p:xfrm>
          <a:off x="1725932" y="3745938"/>
          <a:ext cx="1468582" cy="22222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7" name="Diagram 6"/>
          <p:cNvGraphicFramePr/>
          <p:nvPr>
            <p:extLst>
              <p:ext uri="{D42A27DB-BD31-4B8C-83A1-F6EECF244321}">
                <p14:modId xmlns:p14="http://schemas.microsoft.com/office/powerpoint/2010/main" val="204983615"/>
              </p:ext>
            </p:extLst>
          </p:nvPr>
        </p:nvGraphicFramePr>
        <p:xfrm>
          <a:off x="9525025" y="3446929"/>
          <a:ext cx="1468582" cy="222223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Right Arrow 7"/>
          <p:cNvSpPr/>
          <p:nvPr/>
        </p:nvSpPr>
        <p:spPr bwMode="auto">
          <a:xfrm>
            <a:off x="3454538" y="2240823"/>
            <a:ext cx="1075250" cy="917079"/>
          </a:xfrm>
          <a:prstGeom prst="rightArrow">
            <a:avLst/>
          </a:prstGeom>
          <a:solidFill>
            <a:srgbClr val="339966"/>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tabLst>
                <a:tab pos="347663" algn="l"/>
              </a:tabLst>
            </a:pPr>
            <a:endParaRPr lang="en-US" sz="2400" b="1" i="1">
              <a:latin typeface="Arial" charset="0"/>
            </a:endParaRPr>
          </a:p>
        </p:txBody>
      </p:sp>
      <p:sp>
        <p:nvSpPr>
          <p:cNvPr id="9" name="Right Arrow 8"/>
          <p:cNvSpPr/>
          <p:nvPr/>
        </p:nvSpPr>
        <p:spPr bwMode="auto">
          <a:xfrm rot="10800000">
            <a:off x="3461793" y="4398515"/>
            <a:ext cx="1075250" cy="917079"/>
          </a:xfrm>
          <a:prstGeom prst="rightArrow">
            <a:avLst/>
          </a:prstGeom>
          <a:solidFill>
            <a:srgbClr val="339966"/>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tabLst>
                <a:tab pos="347663" algn="l"/>
              </a:tabLst>
            </a:pPr>
            <a:endParaRPr lang="en-US" sz="2400" b="1" i="1">
              <a:latin typeface="Arial" charset="0"/>
            </a:endParaRPr>
          </a:p>
        </p:txBody>
      </p:sp>
      <p:sp>
        <p:nvSpPr>
          <p:cNvPr id="10" name="Right Arrow 9"/>
          <p:cNvSpPr/>
          <p:nvPr/>
        </p:nvSpPr>
        <p:spPr bwMode="auto">
          <a:xfrm rot="10800000">
            <a:off x="8035691" y="4099505"/>
            <a:ext cx="1336933" cy="917079"/>
          </a:xfrm>
          <a:prstGeom prst="right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defTabSz="914400" fontAlgn="base">
              <a:spcBef>
                <a:spcPct val="50000"/>
              </a:spcBef>
              <a:spcAft>
                <a:spcPct val="0"/>
              </a:spcAft>
              <a:tabLst>
                <a:tab pos="347663" algn="l"/>
              </a:tabLst>
            </a:pPr>
            <a:endParaRPr lang="en-US" sz="2400" b="1" i="1">
              <a:solidFill>
                <a:schemeClr val="tx1"/>
              </a:solidFill>
              <a:latin typeface="Arial" charset="0"/>
            </a:endParaRPr>
          </a:p>
        </p:txBody>
      </p:sp>
      <p:sp>
        <p:nvSpPr>
          <p:cNvPr id="3" name="TextBox 2"/>
          <p:cNvSpPr txBox="1"/>
          <p:nvPr/>
        </p:nvSpPr>
        <p:spPr>
          <a:xfrm>
            <a:off x="9098118" y="1621281"/>
            <a:ext cx="1905432" cy="923330"/>
          </a:xfrm>
          <a:prstGeom prst="rect">
            <a:avLst/>
          </a:prstGeom>
          <a:noFill/>
          <a:ln w="47625">
            <a:solidFill>
              <a:srgbClr val="FF0000"/>
            </a:solidFill>
          </a:ln>
        </p:spPr>
        <p:txBody>
          <a:bodyPr wrap="square" rtlCol="0">
            <a:spAutoFit/>
          </a:bodyPr>
          <a:lstStyle/>
          <a:p>
            <a:pPr algn="ctr"/>
            <a:r>
              <a:rPr lang="en-US" dirty="0"/>
              <a:t>Processing runs on several cores/threads</a:t>
            </a:r>
          </a:p>
        </p:txBody>
      </p:sp>
      <p:cxnSp>
        <p:nvCxnSpPr>
          <p:cNvPr id="14" name="Straight Arrow Connector 13">
            <a:extLst>
              <a:ext uri="{FF2B5EF4-FFF2-40B4-BE49-F238E27FC236}">
                <a16:creationId xmlns:a16="http://schemas.microsoft.com/office/drawing/2014/main" id="{30C98700-2099-4C0E-8AE2-767AF6F45E05}"/>
              </a:ext>
            </a:extLst>
          </p:cNvPr>
          <p:cNvCxnSpPr>
            <a:stCxn id="3" idx="1"/>
          </p:cNvCxnSpPr>
          <p:nvPr/>
        </p:nvCxnSpPr>
        <p:spPr>
          <a:xfrm flipH="1">
            <a:off x="8405547" y="2082946"/>
            <a:ext cx="692571" cy="461665"/>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C6D4163B-259A-441E-9F5F-F49887B35EBE}"/>
              </a:ext>
            </a:extLst>
          </p:cNvPr>
          <p:cNvCxnSpPr>
            <a:cxnSpLocks/>
            <a:stCxn id="3" idx="1"/>
          </p:cNvCxnSpPr>
          <p:nvPr/>
        </p:nvCxnSpPr>
        <p:spPr>
          <a:xfrm flipH="1">
            <a:off x="8253148" y="2082946"/>
            <a:ext cx="844970" cy="277106"/>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a:extLst>
              <a:ext uri="{FF2B5EF4-FFF2-40B4-BE49-F238E27FC236}">
                <a16:creationId xmlns:a16="http://schemas.microsoft.com/office/drawing/2014/main" id="{61AFFC5B-813C-42AF-91BF-494E349EB29A}"/>
              </a:ext>
            </a:extLst>
          </p:cNvPr>
          <p:cNvCxnSpPr>
            <a:cxnSpLocks/>
            <a:stCxn id="3" idx="1"/>
          </p:cNvCxnSpPr>
          <p:nvPr/>
        </p:nvCxnSpPr>
        <p:spPr>
          <a:xfrm flipH="1">
            <a:off x="8035692" y="2082946"/>
            <a:ext cx="1062426" cy="63913"/>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12" name="TextBox 11">
            <a:extLst>
              <a:ext uri="{FF2B5EF4-FFF2-40B4-BE49-F238E27FC236}">
                <a16:creationId xmlns:a16="http://schemas.microsoft.com/office/drawing/2014/main" id="{916F2BFF-D136-450B-BFC3-839604B51980}"/>
              </a:ext>
            </a:extLst>
          </p:cNvPr>
          <p:cNvSpPr txBox="1"/>
          <p:nvPr/>
        </p:nvSpPr>
        <p:spPr>
          <a:xfrm>
            <a:off x="5109123" y="2014263"/>
            <a:ext cx="3093305" cy="369332"/>
          </a:xfrm>
          <a:prstGeom prst="rect">
            <a:avLst/>
          </a:prstGeom>
          <a:noFill/>
        </p:spPr>
        <p:txBody>
          <a:bodyPr wrap="square" rtlCol="0">
            <a:spAutoFit/>
          </a:bodyPr>
          <a:lstStyle/>
          <a:p>
            <a:r>
              <a:rPr lang="en-US" dirty="0"/>
              <a:t>For each processing tile:</a:t>
            </a:r>
          </a:p>
        </p:txBody>
      </p:sp>
    </p:spTree>
    <p:extLst>
      <p:ext uri="{BB962C8B-B14F-4D97-AF65-F5344CB8AC3E}">
        <p14:creationId xmlns:p14="http://schemas.microsoft.com/office/powerpoint/2010/main" val="194431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Initial LIDAR team (1998-1999)</a:t>
            </a:r>
            <a:endParaRPr lang="en-US" dirty="0"/>
          </a:p>
        </p:txBody>
      </p:sp>
      <p:sp>
        <p:nvSpPr>
          <p:cNvPr id="3" name="Content Placeholder 2"/>
          <p:cNvSpPr>
            <a:spLocks noGrp="1"/>
          </p:cNvSpPr>
          <p:nvPr>
            <p:ph idx="1"/>
          </p:nvPr>
        </p:nvSpPr>
        <p:spPr/>
        <p:txBody>
          <a:bodyPr/>
          <a:lstStyle/>
          <a:p>
            <a:r>
              <a:rPr lang="en-US" dirty="0"/>
              <a:t>Steve Reutebuch &amp; Bob McGaughey</a:t>
            </a:r>
          </a:p>
          <a:p>
            <a:pPr lvl="1"/>
            <a:r>
              <a:rPr lang="en-US" dirty="0"/>
              <a:t>USDA Forest Service, Pacific Northwest Research Station</a:t>
            </a:r>
          </a:p>
          <a:p>
            <a:pPr lvl="1"/>
            <a:r>
              <a:rPr lang="en-US" dirty="0"/>
              <a:t>Steve retired in February 2016</a:t>
            </a:r>
          </a:p>
          <a:p>
            <a:r>
              <a:rPr lang="en-US" dirty="0"/>
              <a:t>Hans-Erik Andersen</a:t>
            </a:r>
          </a:p>
          <a:p>
            <a:pPr lvl="1"/>
            <a:r>
              <a:rPr lang="en-US" dirty="0"/>
              <a:t>Then: University of Washington</a:t>
            </a:r>
          </a:p>
          <a:p>
            <a:pPr lvl="1"/>
            <a:r>
              <a:rPr lang="en-US" dirty="0"/>
              <a:t>Now: USDA Forest Service, Pacific Northwest Research Station</a:t>
            </a:r>
          </a:p>
        </p:txBody>
      </p:sp>
    </p:spTree>
    <p:extLst>
      <p:ext uri="{BB962C8B-B14F-4D97-AF65-F5344CB8AC3E}">
        <p14:creationId xmlns:p14="http://schemas.microsoft.com/office/powerpoint/2010/main" val="3056951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931" y="629266"/>
            <a:ext cx="4166510" cy="1622321"/>
          </a:xfrm>
        </p:spPr>
        <p:txBody>
          <a:bodyPr vert="horz" lIns="91440" tIns="45720" rIns="91440" bIns="45720" rtlCol="0">
            <a:normAutofit/>
          </a:bodyPr>
          <a:lstStyle/>
          <a:p>
            <a:r>
              <a:rPr lang="en-US">
                <a:solidFill>
                  <a:srgbClr val="EBEBEB"/>
                </a:solidFill>
              </a:rPr>
              <a:t>Progress monitoring</a:t>
            </a:r>
          </a:p>
        </p:txBody>
      </p:sp>
      <p:sp>
        <p:nvSpPr>
          <p:cNvPr id="50"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52" name="Freeform: Shape 51">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54" name="Rectangle 53">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5" name="Content Placeholder 28">
            <a:extLst>
              <a:ext uri="{FF2B5EF4-FFF2-40B4-BE49-F238E27FC236}">
                <a16:creationId xmlns:a16="http://schemas.microsoft.com/office/drawing/2014/main" id="{E7E5FA68-A4BC-4F37-B58A-8B1B1ED66E24}"/>
              </a:ext>
            </a:extLst>
          </p:cNvPr>
          <p:cNvSpPr>
            <a:spLocks noGrp="1"/>
          </p:cNvSpPr>
          <p:nvPr>
            <p:ph idx="1"/>
          </p:nvPr>
        </p:nvSpPr>
        <p:spPr>
          <a:xfrm>
            <a:off x="648931" y="2438400"/>
            <a:ext cx="4166509" cy="3785419"/>
          </a:xfrm>
        </p:spPr>
        <p:txBody>
          <a:bodyPr>
            <a:normAutofit/>
          </a:bodyPr>
          <a:lstStyle/>
          <a:p>
            <a:r>
              <a:rPr lang="en-US" dirty="0">
                <a:solidFill>
                  <a:srgbClr val="EBEBEB"/>
                </a:solidFill>
              </a:rPr>
              <a:t>Colors represent cores/threads</a:t>
            </a:r>
          </a:p>
          <a:p>
            <a:r>
              <a:rPr lang="en-US" dirty="0">
                <a:solidFill>
                  <a:srgbClr val="EBEBEB"/>
                </a:solidFill>
              </a:rPr>
              <a:t>Smallest areas are processing tiles</a:t>
            </a:r>
          </a:p>
          <a:p>
            <a:r>
              <a:rPr lang="en-US" dirty="0">
                <a:solidFill>
                  <a:srgbClr val="EBEBEB"/>
                </a:solidFill>
              </a:rPr>
              <a:t>Larger areas (colored) are processing blocks</a:t>
            </a:r>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943" r="1252"/>
          <a:stretch/>
        </p:blipFill>
        <p:spPr>
          <a:xfrm>
            <a:off x="5664251" y="518493"/>
            <a:ext cx="6416990" cy="5821014"/>
          </a:xfrm>
          <a:prstGeom prst="rect">
            <a:avLst/>
          </a:prstGeom>
          <a:effectLst/>
        </p:spPr>
      </p:pic>
    </p:spTree>
    <p:extLst>
      <p:ext uri="{BB962C8B-B14F-4D97-AF65-F5344CB8AC3E}">
        <p14:creationId xmlns:p14="http://schemas.microsoft.com/office/powerpoint/2010/main" val="331553353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931" y="629266"/>
            <a:ext cx="4166510" cy="1622321"/>
          </a:xfrm>
        </p:spPr>
        <p:txBody>
          <a:bodyPr vert="horz" lIns="91440" tIns="45720" rIns="91440" bIns="45720" rtlCol="0">
            <a:normAutofit/>
          </a:bodyPr>
          <a:lstStyle/>
          <a:p>
            <a:r>
              <a:rPr lang="en-US" b="0" i="0" kern="1200">
                <a:solidFill>
                  <a:srgbClr val="EBEBEB"/>
                </a:solidFill>
                <a:latin typeface="+mj-lt"/>
                <a:ea typeface="+mj-ea"/>
                <a:cs typeface="+mj-cs"/>
              </a:rPr>
              <a:t>Progress monitoring</a:t>
            </a:r>
          </a:p>
        </p:txBody>
      </p:sp>
      <p:sp>
        <p:nvSpPr>
          <p:cNvPr id="58"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60" name="Freeform: Shape 59">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62" name="Rectangle 61">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8" name="Content Placeholder 47">
            <a:extLst>
              <a:ext uri="{FF2B5EF4-FFF2-40B4-BE49-F238E27FC236}">
                <a16:creationId xmlns:a16="http://schemas.microsoft.com/office/drawing/2014/main" id="{01E87153-5DF9-48C6-9A50-A2D3966CC3B3}"/>
              </a:ext>
            </a:extLst>
          </p:cNvPr>
          <p:cNvSpPr>
            <a:spLocks noGrp="1"/>
          </p:cNvSpPr>
          <p:nvPr>
            <p:ph idx="1"/>
          </p:nvPr>
        </p:nvSpPr>
        <p:spPr>
          <a:xfrm>
            <a:off x="648931" y="2438400"/>
            <a:ext cx="4166509" cy="3785419"/>
          </a:xfrm>
        </p:spPr>
        <p:txBody>
          <a:bodyPr>
            <a:normAutofit/>
          </a:bodyPr>
          <a:lstStyle/>
          <a:p>
            <a:r>
              <a:rPr lang="en-US" dirty="0">
                <a:solidFill>
                  <a:srgbClr val="EBEBEB"/>
                </a:solidFill>
              </a:rPr>
              <a:t>Green is good</a:t>
            </a:r>
          </a:p>
          <a:p>
            <a:r>
              <a:rPr lang="en-US" dirty="0">
                <a:solidFill>
                  <a:srgbClr val="EBEBEB"/>
                </a:solidFill>
              </a:rPr>
              <a:t>Yellow is in-process</a:t>
            </a:r>
          </a:p>
          <a:p>
            <a:r>
              <a:rPr lang="en-US" dirty="0">
                <a:solidFill>
                  <a:srgbClr val="EBEBEB"/>
                </a:solidFill>
              </a:rPr>
              <a:t>Red indicates errors</a:t>
            </a:r>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26"/>
          <a:stretch/>
        </p:blipFill>
        <p:spPr>
          <a:xfrm>
            <a:off x="5766691" y="816820"/>
            <a:ext cx="6082522" cy="5224359"/>
          </a:xfrm>
          <a:prstGeom prst="rect">
            <a:avLst/>
          </a:prstGeom>
          <a:effectLst/>
        </p:spPr>
      </p:pic>
    </p:spTree>
    <p:extLst>
      <p:ext uri="{BB962C8B-B14F-4D97-AF65-F5344CB8AC3E}">
        <p14:creationId xmlns:p14="http://schemas.microsoft.com/office/powerpoint/2010/main" val="409313870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effectLst/>
              </a:rPr>
              <a:t>Products</a:t>
            </a:r>
          </a:p>
        </p:txBody>
      </p:sp>
      <p:sp>
        <p:nvSpPr>
          <p:cNvPr id="3" name="Content Placeholder 2"/>
          <p:cNvSpPr>
            <a:spLocks noGrp="1"/>
          </p:cNvSpPr>
          <p:nvPr>
            <p:ph idx="1"/>
          </p:nvPr>
        </p:nvSpPr>
        <p:spPr/>
        <p:txBody>
          <a:bodyPr>
            <a:normAutofit fontScale="92500" lnSpcReduction="20000"/>
          </a:bodyPr>
          <a:lstStyle/>
          <a:p>
            <a:r>
              <a:rPr lang="en-US" dirty="0"/>
              <a:t>Standard set of outputs produced using scripts distributed with FUSION</a:t>
            </a:r>
          </a:p>
          <a:p>
            <a:r>
              <a:rPr lang="en-US" dirty="0"/>
              <a:t>Raster data in ERDAS IMAGINE format (200+ layers)</a:t>
            </a:r>
          </a:p>
          <a:p>
            <a:pPr lvl="1"/>
            <a:r>
              <a:rPr lang="en-US" dirty="0"/>
              <a:t>First-return metrics (elevation and intensity)</a:t>
            </a:r>
          </a:p>
          <a:p>
            <a:pPr lvl="1"/>
            <a:r>
              <a:rPr lang="en-US" dirty="0"/>
              <a:t>All-return metrics (elevation and intensity)</a:t>
            </a:r>
          </a:p>
          <a:p>
            <a:pPr lvl="1"/>
            <a:r>
              <a:rPr lang="en-US" dirty="0"/>
              <a:t>Metrics by height strata (all and first returns in 11 strata)</a:t>
            </a:r>
          </a:p>
          <a:p>
            <a:pPr lvl="1"/>
            <a:r>
              <a:rPr lang="en-US" dirty="0"/>
              <a:t>Canopy height models</a:t>
            </a:r>
          </a:p>
          <a:p>
            <a:pPr lvl="1"/>
            <a:r>
              <a:rPr lang="en-US" dirty="0"/>
              <a:t>Canopy height surface metrics</a:t>
            </a:r>
          </a:p>
          <a:p>
            <a:pPr lvl="1"/>
            <a:r>
              <a:rPr lang="en-US" dirty="0"/>
              <a:t>Intensity images</a:t>
            </a:r>
          </a:p>
          <a:p>
            <a:pPr lvl="1"/>
            <a:r>
              <a:rPr lang="en-US" dirty="0"/>
              <a:t>Bare-ground surface models (optional)</a:t>
            </a:r>
          </a:p>
          <a:p>
            <a:pPr lvl="1"/>
            <a:r>
              <a:rPr lang="en-US" dirty="0"/>
              <a:t>Topographic metrics</a:t>
            </a:r>
          </a:p>
          <a:p>
            <a:r>
              <a:rPr lang="en-US" dirty="0"/>
              <a:t>Shapefiles for delivery tiles, ground models, processing tiles &amp; processing blocks</a:t>
            </a:r>
          </a:p>
          <a:p>
            <a:endParaRPr lang="en-US" dirty="0"/>
          </a:p>
        </p:txBody>
      </p:sp>
    </p:spTree>
    <p:extLst>
      <p:ext uri="{BB962C8B-B14F-4D97-AF65-F5344CB8AC3E}">
        <p14:creationId xmlns:p14="http://schemas.microsoft.com/office/powerpoint/2010/main" val="1102798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4A61-D889-4972-9CC7-1E0AF1D674DC}"/>
              </a:ext>
            </a:extLst>
          </p:cNvPr>
          <p:cNvSpPr>
            <a:spLocks noGrp="1"/>
          </p:cNvSpPr>
          <p:nvPr>
            <p:ph type="title"/>
          </p:nvPr>
        </p:nvSpPr>
        <p:spPr/>
        <p:txBody>
          <a:bodyPr/>
          <a:lstStyle/>
          <a:p>
            <a:r>
              <a:rPr lang="en-US" dirty="0"/>
              <a:t>Where is FUSION used?</a:t>
            </a:r>
          </a:p>
        </p:txBody>
      </p:sp>
      <p:sp>
        <p:nvSpPr>
          <p:cNvPr id="3" name="Content Placeholder 2">
            <a:extLst>
              <a:ext uri="{FF2B5EF4-FFF2-40B4-BE49-F238E27FC236}">
                <a16:creationId xmlns:a16="http://schemas.microsoft.com/office/drawing/2014/main" id="{38A1D3A2-7583-4C20-8892-813BF8BB42BE}"/>
              </a:ext>
            </a:extLst>
          </p:cNvPr>
          <p:cNvSpPr>
            <a:spLocks noGrp="1"/>
          </p:cNvSpPr>
          <p:nvPr>
            <p:ph idx="1"/>
          </p:nvPr>
        </p:nvSpPr>
        <p:spPr/>
        <p:txBody>
          <a:bodyPr>
            <a:normAutofit fontScale="92500" lnSpcReduction="10000"/>
          </a:bodyPr>
          <a:lstStyle/>
          <a:p>
            <a:r>
              <a:rPr lang="en-US" dirty="0"/>
              <a:t>Users across the U.S and several other countries.</a:t>
            </a:r>
          </a:p>
          <a:p>
            <a:pPr lvl="1"/>
            <a:r>
              <a:rPr lang="en-US" dirty="0"/>
              <a:t>I usually only hear about new users when something goes wrong or someone wants to do something “unusual” with their data</a:t>
            </a:r>
          </a:p>
          <a:p>
            <a:r>
              <a:rPr lang="en-US" dirty="0"/>
              <a:t>Training</a:t>
            </a:r>
          </a:p>
          <a:p>
            <a:pPr lvl="1"/>
            <a:r>
              <a:rPr lang="en-US" dirty="0"/>
              <a:t>RSAC has trained over 2000 people through 1-3 day training sessions</a:t>
            </a:r>
          </a:p>
          <a:p>
            <a:pPr lvl="1"/>
            <a:r>
              <a:rPr lang="en-US" dirty="0"/>
              <a:t>Workshops covering FUSION presented in Mexico, Brazil, &amp; Philippines</a:t>
            </a:r>
          </a:p>
          <a:p>
            <a:r>
              <a:rPr lang="en-US" dirty="0"/>
              <a:t>Web tracking active from 2013-2016 showed 400-600 downloads/month</a:t>
            </a:r>
          </a:p>
          <a:p>
            <a:r>
              <a:rPr lang="en-US" dirty="0"/>
              <a:t>Forest Service western regions have active lidar programs and use FUSION for quality assessments and to produce product sets</a:t>
            </a:r>
          </a:p>
          <a:p>
            <a:pPr lvl="1"/>
            <a:r>
              <a:rPr lang="en-US" dirty="0"/>
              <a:t>I know less about eastern regions but know there is lidar activity and FUSION use</a:t>
            </a:r>
          </a:p>
          <a:p>
            <a:r>
              <a:rPr lang="en-US" dirty="0"/>
              <a:t>University teaching and research (international)</a:t>
            </a:r>
          </a:p>
        </p:txBody>
      </p:sp>
    </p:spTree>
    <p:extLst>
      <p:ext uri="{BB962C8B-B14F-4D97-AF65-F5344CB8AC3E}">
        <p14:creationId xmlns:p14="http://schemas.microsoft.com/office/powerpoint/2010/main" val="29377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1CB77-16F3-4E26-9C43-85955CD21355}"/>
              </a:ext>
            </a:extLst>
          </p:cNvPr>
          <p:cNvSpPr>
            <a:spLocks noGrp="1"/>
          </p:cNvSpPr>
          <p:nvPr>
            <p:ph type="title"/>
          </p:nvPr>
        </p:nvSpPr>
        <p:spPr/>
        <p:txBody>
          <a:bodyPr/>
          <a:lstStyle/>
          <a:p>
            <a:r>
              <a:rPr lang="en-US" dirty="0"/>
              <a:t>Future?</a:t>
            </a:r>
          </a:p>
        </p:txBody>
      </p:sp>
      <p:sp>
        <p:nvSpPr>
          <p:cNvPr id="3" name="Content Placeholder 2">
            <a:extLst>
              <a:ext uri="{FF2B5EF4-FFF2-40B4-BE49-F238E27FC236}">
                <a16:creationId xmlns:a16="http://schemas.microsoft.com/office/drawing/2014/main" id="{97C5E326-6E82-4EC2-8C5F-DBC96DFC8C08}"/>
              </a:ext>
            </a:extLst>
          </p:cNvPr>
          <p:cNvSpPr>
            <a:spLocks noGrp="1"/>
          </p:cNvSpPr>
          <p:nvPr>
            <p:ph idx="1"/>
          </p:nvPr>
        </p:nvSpPr>
        <p:spPr/>
        <p:txBody>
          <a:bodyPr/>
          <a:lstStyle/>
          <a:p>
            <a:r>
              <a:rPr lang="en-US" dirty="0"/>
              <a:t>Past…</a:t>
            </a:r>
          </a:p>
          <a:p>
            <a:pPr lvl="1"/>
            <a:r>
              <a:rPr lang="en-US" dirty="0"/>
              <a:t>FUSION &amp; data viewers are built on Windows GUI</a:t>
            </a:r>
          </a:p>
          <a:p>
            <a:pPr lvl="1"/>
            <a:r>
              <a:rPr lang="en-US" dirty="0"/>
              <a:t>Command line tools rely on Microsoft Foundation Classes</a:t>
            </a:r>
          </a:p>
          <a:p>
            <a:pPr lvl="1"/>
            <a:r>
              <a:rPr lang="en-US" dirty="0"/>
              <a:t>Source code has always been available but not “advertised”</a:t>
            </a:r>
          </a:p>
          <a:p>
            <a:pPr lvl="1"/>
            <a:r>
              <a:rPr lang="en-US" dirty="0"/>
              <a:t>Releases prior to 2020 were built using MS VC6</a:t>
            </a:r>
          </a:p>
          <a:p>
            <a:r>
              <a:rPr lang="en-US" dirty="0"/>
              <a:t>Future…</a:t>
            </a:r>
          </a:p>
          <a:p>
            <a:pPr lvl="1"/>
            <a:r>
              <a:rPr lang="en-US" dirty="0"/>
              <a:t>Ideally code will move onto </a:t>
            </a:r>
            <a:r>
              <a:rPr lang="en-US" dirty="0" err="1"/>
              <a:t>github</a:t>
            </a:r>
            <a:endParaRPr lang="en-US" dirty="0"/>
          </a:p>
          <a:p>
            <a:pPr lvl="1"/>
            <a:r>
              <a:rPr lang="en-US" dirty="0"/>
              <a:t>Tested with 2 programs (with help from Howard Butler)</a:t>
            </a:r>
          </a:p>
          <a:p>
            <a:pPr lvl="2"/>
            <a:r>
              <a:rPr lang="en-US" dirty="0"/>
              <a:t>Build actions work for windows platform</a:t>
            </a:r>
          </a:p>
          <a:p>
            <a:pPr lvl="1"/>
            <a:r>
              <a:rPr lang="en-US" dirty="0"/>
              <a:t>Movement to any other platform is unlikely</a:t>
            </a:r>
          </a:p>
        </p:txBody>
      </p:sp>
    </p:spTree>
    <p:extLst>
      <p:ext uri="{BB962C8B-B14F-4D97-AF65-F5344CB8AC3E}">
        <p14:creationId xmlns:p14="http://schemas.microsoft.com/office/powerpoint/2010/main" val="41780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0315-C222-4013-B155-36AB1A5CB6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8C25AE-C5DA-4A80-ABCC-5257DE703380}"/>
              </a:ext>
            </a:extLst>
          </p:cNvPr>
          <p:cNvSpPr>
            <a:spLocks noGrp="1"/>
          </p:cNvSpPr>
          <p:nvPr>
            <p:ph idx="1"/>
          </p:nvPr>
        </p:nvSpPr>
        <p:spPr/>
        <p:txBody>
          <a:bodyPr/>
          <a:lstStyle/>
          <a:p>
            <a:r>
              <a:rPr lang="en-US" dirty="0"/>
              <a:t>Download link</a:t>
            </a:r>
          </a:p>
          <a:p>
            <a:pPr lvl="1"/>
            <a:r>
              <a:rPr lang="en-US" dirty="0">
                <a:hlinkClick r:id="rId2"/>
              </a:rPr>
              <a:t>http://forsys.sefs.uw.edu/fusion/fusionlatest.html</a:t>
            </a:r>
            <a:endParaRPr lang="en-US" dirty="0"/>
          </a:p>
          <a:p>
            <a:r>
              <a:rPr lang="en-US" dirty="0"/>
              <a:t>Tutorials</a:t>
            </a:r>
          </a:p>
          <a:p>
            <a:pPr lvl="1"/>
            <a:r>
              <a:rPr lang="en-US" dirty="0"/>
              <a:t>Search (google) for “RSAC lidar”</a:t>
            </a:r>
          </a:p>
          <a:p>
            <a:pPr lvl="1"/>
            <a:r>
              <a:rPr lang="en-US" dirty="0">
                <a:hlinkClick r:id="rId3"/>
              </a:rPr>
              <a:t>https://www.fs.fed.us/eng/rsac/lidar_training/</a:t>
            </a:r>
            <a:endParaRPr lang="en-US" dirty="0"/>
          </a:p>
          <a:p>
            <a:r>
              <a:rPr lang="en-US" dirty="0"/>
              <a:t>Manual (included in download)</a:t>
            </a:r>
          </a:p>
          <a:p>
            <a:pPr lvl="1"/>
            <a:r>
              <a:rPr lang="en-US" dirty="0">
                <a:hlinkClick r:id="rId4"/>
              </a:rPr>
              <a:t>http://forsys.sefs.uw.edu/software/fusion/FUSION_manual.pdf</a:t>
            </a:r>
            <a:endParaRPr lang="en-US" dirty="0"/>
          </a:p>
        </p:txBody>
      </p:sp>
    </p:spTree>
    <p:extLst>
      <p:ext uri="{BB962C8B-B14F-4D97-AF65-F5344CB8AC3E}">
        <p14:creationId xmlns:p14="http://schemas.microsoft.com/office/powerpoint/2010/main" val="197963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30" y="629266"/>
            <a:ext cx="3322912" cy="1641987"/>
          </a:xfrm>
        </p:spPr>
        <p:txBody>
          <a:bodyPr>
            <a:normAutofit/>
          </a:bodyPr>
          <a:lstStyle/>
          <a:p>
            <a:pPr>
              <a:lnSpc>
                <a:spcPct val="90000"/>
              </a:lnSpc>
            </a:pPr>
            <a:r>
              <a:rPr lang="en-US" sz="3600" dirty="0"/>
              <a:t>Our first LIDAR project (1998-1999)</a:t>
            </a:r>
          </a:p>
        </p:txBody>
      </p:sp>
      <p:pic>
        <p:nvPicPr>
          <p:cNvPr id="9" name="Picture 8" descr="A picture containing bear&#10;&#10;Description automatically generated">
            <a:extLst>
              <a:ext uri="{FF2B5EF4-FFF2-40B4-BE49-F238E27FC236}">
                <a16:creationId xmlns:a16="http://schemas.microsoft.com/office/drawing/2014/main" id="{252BAD33-48B7-48E8-A7C7-5AB37F22AD86}"/>
              </a:ext>
            </a:extLst>
          </p:cNvPr>
          <p:cNvPicPr>
            <a:picLocks noChangeAspect="1"/>
          </p:cNvPicPr>
          <p:nvPr/>
        </p:nvPicPr>
        <p:blipFill rotWithShape="1">
          <a:blip r:embed="rId4"/>
          <a:srcRect l="24493" r="14104"/>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26" name="Rectangle 25">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647701" y="2438401"/>
            <a:ext cx="3683294" cy="3809998"/>
          </a:xfrm>
        </p:spPr>
        <p:txBody>
          <a:bodyPr>
            <a:normAutofit lnSpcReduction="10000"/>
          </a:bodyPr>
          <a:lstStyle/>
          <a:p>
            <a:pPr>
              <a:lnSpc>
                <a:spcPct val="90000"/>
              </a:lnSpc>
            </a:pPr>
            <a:r>
              <a:rPr lang="en-US" sz="1500" dirty="0">
                <a:effectLst>
                  <a:outerShdw blurRad="38100" dist="38100" dir="2700000" algn="tl">
                    <a:srgbClr val="000000">
                      <a:alpha val="43137"/>
                    </a:srgbClr>
                  </a:outerShdw>
                </a:effectLst>
              </a:rPr>
              <a:t>Pre- and Post-treatment data acquired by helicopter</a:t>
            </a:r>
          </a:p>
          <a:p>
            <a:pPr lvl="1">
              <a:lnSpc>
                <a:spcPct val="90000"/>
              </a:lnSpc>
            </a:pPr>
            <a:r>
              <a:rPr lang="en-US" sz="1300" dirty="0">
                <a:effectLst>
                  <a:outerShdw blurRad="38100" dist="38100" dir="2700000" algn="tl">
                    <a:srgbClr val="000000">
                      <a:alpha val="43137"/>
                    </a:srgbClr>
                  </a:outerShdw>
                </a:effectLst>
              </a:rPr>
              <a:t>~800 ha</a:t>
            </a:r>
          </a:p>
          <a:p>
            <a:pPr lvl="1">
              <a:lnSpc>
                <a:spcPct val="90000"/>
              </a:lnSpc>
            </a:pPr>
            <a:r>
              <a:rPr lang="en-US" sz="1300" dirty="0">
                <a:effectLst>
                  <a:outerShdw blurRad="38100" dist="38100" dir="2700000" algn="tl">
                    <a:srgbClr val="000000">
                      <a:alpha val="43137"/>
                    </a:srgbClr>
                  </a:outerShdw>
                </a:effectLst>
              </a:rPr>
              <a:t>SAAB </a:t>
            </a:r>
            <a:r>
              <a:rPr lang="en-US" sz="1300" dirty="0" err="1">
                <a:effectLst>
                  <a:outerShdw blurRad="38100" dist="38100" dir="2700000" algn="tl">
                    <a:srgbClr val="000000">
                      <a:alpha val="43137"/>
                    </a:srgbClr>
                  </a:outerShdw>
                </a:effectLst>
              </a:rPr>
              <a:t>TopEye</a:t>
            </a:r>
            <a:r>
              <a:rPr lang="en-US" sz="1300" dirty="0">
                <a:effectLst>
                  <a:outerShdw blurRad="38100" dist="38100" dir="2700000" algn="tl">
                    <a:srgbClr val="000000">
                      <a:alpha val="43137"/>
                    </a:srgbClr>
                  </a:outerShdw>
                </a:effectLst>
              </a:rPr>
              <a:t> scanner</a:t>
            </a:r>
          </a:p>
          <a:p>
            <a:pPr lvl="1">
              <a:lnSpc>
                <a:spcPct val="90000"/>
              </a:lnSpc>
            </a:pPr>
            <a:r>
              <a:rPr lang="en-US" sz="1300" b="1" dirty="0">
                <a:effectLst>
                  <a:outerShdw blurRad="38100" dist="38100" dir="2700000" algn="tl">
                    <a:srgbClr val="000000">
                      <a:alpha val="43137"/>
                    </a:srgbClr>
                  </a:outerShdw>
                </a:effectLst>
              </a:rPr>
              <a:t>7000 pulses/second</a:t>
            </a:r>
          </a:p>
          <a:p>
            <a:pPr lvl="1">
              <a:lnSpc>
                <a:spcPct val="90000"/>
              </a:lnSpc>
            </a:pPr>
            <a:r>
              <a:rPr lang="en-US" sz="1300" dirty="0">
                <a:effectLst>
                  <a:outerShdw blurRad="38100" dist="38100" dir="2700000" algn="tl">
                    <a:srgbClr val="000000">
                      <a:alpha val="43137"/>
                    </a:srgbClr>
                  </a:outerShdw>
                </a:effectLst>
              </a:rPr>
              <a:t>4-6 pulses/m</a:t>
            </a:r>
            <a:r>
              <a:rPr lang="en-US" sz="1300" baseline="30000" dirty="0">
                <a:effectLst>
                  <a:outerShdw blurRad="38100" dist="38100" dir="2700000" algn="tl">
                    <a:srgbClr val="000000">
                      <a:alpha val="43137"/>
                    </a:srgbClr>
                  </a:outerShdw>
                </a:effectLst>
              </a:rPr>
              <a:t>2</a:t>
            </a:r>
            <a:endParaRPr lang="en-US" sz="1100" baseline="30000" dirty="0">
              <a:effectLst>
                <a:outerShdw blurRad="38100" dist="38100" dir="2700000" algn="tl">
                  <a:srgbClr val="000000">
                    <a:alpha val="43137"/>
                  </a:srgbClr>
                </a:outerShdw>
              </a:effectLst>
            </a:endParaRPr>
          </a:p>
          <a:p>
            <a:pPr lvl="1">
              <a:lnSpc>
                <a:spcPct val="90000"/>
              </a:lnSpc>
            </a:pPr>
            <a:r>
              <a:rPr lang="en-US" sz="1300" dirty="0">
                <a:effectLst>
                  <a:outerShdw blurRad="38100" dist="38100" dir="2700000" algn="tl">
                    <a:srgbClr val="000000">
                      <a:alpha val="43137"/>
                    </a:srgbClr>
                  </a:outerShdw>
                </a:effectLst>
              </a:rPr>
              <a:t>40 million points</a:t>
            </a:r>
          </a:p>
          <a:p>
            <a:pPr lvl="1">
              <a:lnSpc>
                <a:spcPct val="90000"/>
              </a:lnSpc>
            </a:pPr>
            <a:r>
              <a:rPr lang="en-US" sz="1300" dirty="0">
                <a:effectLst>
                  <a:outerShdw blurRad="38100" dist="38100" dir="2700000" algn="tl">
                    <a:srgbClr val="000000">
                      <a:alpha val="43137"/>
                    </a:srgbClr>
                  </a:outerShdw>
                </a:effectLst>
              </a:rPr>
              <a:t>Delivered in ASCII text</a:t>
            </a:r>
          </a:p>
          <a:p>
            <a:pPr>
              <a:lnSpc>
                <a:spcPct val="90000"/>
              </a:lnSpc>
            </a:pPr>
            <a:r>
              <a:rPr lang="en-US" sz="1500" dirty="0">
                <a:effectLst>
                  <a:outerShdw blurRad="38100" dist="38100" dir="2700000" algn="tl">
                    <a:srgbClr val="000000">
                      <a:alpha val="43137"/>
                    </a:srgbClr>
                  </a:outerShdw>
                </a:effectLst>
              </a:rPr>
              <a:t>Hypothesis was that you could NOT get adequate measurements of the ground surface under dense, Douglas-fir canopies typical in western Washington and Oregon</a:t>
            </a:r>
          </a:p>
          <a:p>
            <a:pPr lvl="1">
              <a:lnSpc>
                <a:spcPct val="90000"/>
              </a:lnSpc>
            </a:pPr>
            <a:r>
              <a:rPr lang="en-US" sz="1500" dirty="0">
                <a:solidFill>
                  <a:srgbClr val="FFC000"/>
                </a:solidFill>
                <a:effectLst>
                  <a:outerShdw blurRad="38100" dist="38100" dir="2700000" algn="tl">
                    <a:srgbClr val="000000">
                      <a:alpha val="43137"/>
                    </a:srgbClr>
                  </a:outerShdw>
                </a:effectLst>
              </a:rPr>
              <a:t>We were wrong…</a:t>
            </a:r>
          </a:p>
        </p:txBody>
      </p:sp>
    </p:spTree>
    <p:extLst>
      <p:ext uri="{BB962C8B-B14F-4D97-AF65-F5344CB8AC3E}">
        <p14:creationId xmlns:p14="http://schemas.microsoft.com/office/powerpoint/2010/main" val="426674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24267" name="Group 11">
            <a:extLst>
              <a:ext uri="{FF2B5EF4-FFF2-40B4-BE49-F238E27FC236}">
                <a16:creationId xmlns:a16="http://schemas.microsoft.com/office/drawing/2014/main" id="{8F03D869-FF3F-4FFA-924F-511D4A6A4107}"/>
              </a:ext>
            </a:extLst>
          </p:cNvPr>
          <p:cNvGrpSpPr>
            <a:grpSpLocks/>
          </p:cNvGrpSpPr>
          <p:nvPr/>
        </p:nvGrpSpPr>
        <p:grpSpPr bwMode="auto">
          <a:xfrm>
            <a:off x="0" y="-3176"/>
            <a:ext cx="12192000" cy="6851965"/>
            <a:chOff x="-37" y="1104"/>
            <a:chExt cx="5893" cy="2976"/>
          </a:xfrm>
        </p:grpSpPr>
        <p:pic>
          <p:nvPicPr>
            <p:cNvPr id="224259" name="Picture 3">
              <a:extLst>
                <a:ext uri="{FF2B5EF4-FFF2-40B4-BE49-F238E27FC236}">
                  <a16:creationId xmlns:a16="http://schemas.microsoft.com/office/drawing/2014/main" id="{07F70FFA-D31F-4F37-807C-5B4A6ED40BE1}"/>
                </a:ext>
              </a:extLst>
            </p:cNvPr>
            <p:cNvPicPr>
              <a:picLocks noChangeAspect="1" noChangeArrowheads="1"/>
            </p:cNvPicPr>
            <p:nvPr/>
          </p:nvPicPr>
          <p:blipFill>
            <a:blip r:embed="rId3">
              <a:alphaModFix amt="45000"/>
              <a:extLst>
                <a:ext uri="{28A0092B-C50C-407E-A947-70E740481C1C}">
                  <a14:useLocalDpi xmlns:a14="http://schemas.microsoft.com/office/drawing/2010/main" val="0"/>
                </a:ext>
              </a:extLst>
            </a:blip>
            <a:srcRect l="9544" t="4507" r="1193" b="7211"/>
            <a:stretch>
              <a:fillRect/>
            </a:stretch>
          </p:blipFill>
          <p:spPr bwMode="auto">
            <a:xfrm>
              <a:off x="-37" y="1104"/>
              <a:ext cx="5893"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DC1A2124-45C6-4857-B5D1-A6FFDB2110CD}"/>
                </a:ext>
              </a:extLst>
            </p:cNvPr>
            <p:cNvSpPr txBox="1">
              <a:spLocks noChangeArrowheads="1"/>
            </p:cNvSpPr>
            <p:nvPr/>
          </p:nvSpPr>
          <p:spPr bwMode="auto">
            <a:xfrm>
              <a:off x="4363" y="3793"/>
              <a:ext cx="1353"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i="1">
                  <a:solidFill>
                    <a:srgbClr val="FFFF00"/>
                  </a:solidFill>
                  <a:effectLst>
                    <a:outerShdw blurRad="38100" dist="38100" dir="2700000" algn="tl">
                      <a:srgbClr val="000000"/>
                    </a:outerShdw>
                  </a:effectLst>
                  <a:latin typeface="Arial Rounded MT Bold" panose="020B0604020202020204" pitchFamily="34" charset="0"/>
                </a:rPr>
                <a:t>LIDAR DEM</a:t>
              </a:r>
            </a:p>
          </p:txBody>
        </p:sp>
      </p:grpSp>
      <p:pic>
        <p:nvPicPr>
          <p:cNvPr id="224262" name="Picture 6">
            <a:extLst>
              <a:ext uri="{FF2B5EF4-FFF2-40B4-BE49-F238E27FC236}">
                <a16:creationId xmlns:a16="http://schemas.microsoft.com/office/drawing/2014/main" id="{4CA176A8-89E9-4B5A-A377-C0F7827916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1981200"/>
            <a:ext cx="4343400" cy="3773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4266" name="Rectangle 10">
            <a:extLst>
              <a:ext uri="{FF2B5EF4-FFF2-40B4-BE49-F238E27FC236}">
                <a16:creationId xmlns:a16="http://schemas.microsoft.com/office/drawing/2014/main" id="{E2C7D99A-9767-41E4-92D1-10F86D67FDD5}"/>
              </a:ext>
            </a:extLst>
          </p:cNvPr>
          <p:cNvSpPr>
            <a:spLocks noGrp="1" noChangeArrowheads="1"/>
          </p:cNvSpPr>
          <p:nvPr>
            <p:ph type="body" idx="1"/>
          </p:nvPr>
        </p:nvSpPr>
        <p:spPr>
          <a:xfrm>
            <a:off x="289646" y="1677546"/>
            <a:ext cx="5425354" cy="4799454"/>
          </a:xfrm>
          <a:effectLst>
            <a:outerShdw blurRad="50800" dist="50800" dir="5400000" algn="ctr" rotWithShape="0">
              <a:schemeClr val="bg1"/>
            </a:outerShdw>
          </a:effectLst>
        </p:spPr>
        <p:txBody>
          <a:bodyPr/>
          <a:lstStyle/>
          <a:p>
            <a:r>
              <a:rPr lang="en-US" altLang="en-US" sz="2400" dirty="0">
                <a:effectLst>
                  <a:outerShdw blurRad="50800" dist="38100" dir="2700000" algn="tl" rotWithShape="0">
                    <a:schemeClr val="bg1">
                      <a:alpha val="40000"/>
                    </a:schemeClr>
                  </a:outerShdw>
                </a:effectLst>
              </a:rPr>
              <a:t>Mean LIDAR DEM error compared to 350 survey points</a:t>
            </a:r>
          </a:p>
          <a:p>
            <a:pPr lvl="1"/>
            <a:r>
              <a:rPr lang="en-US" altLang="en-US" sz="2000" dirty="0">
                <a:effectLst>
                  <a:outerShdw blurRad="50800" dist="38100" dir="2700000" algn="tl" rotWithShape="0">
                    <a:schemeClr val="bg1">
                      <a:alpha val="40000"/>
                    </a:schemeClr>
                  </a:outerShdw>
                </a:effectLst>
              </a:rPr>
              <a:t>22 cm…9-inch field boot height!</a:t>
            </a:r>
          </a:p>
          <a:p>
            <a:r>
              <a:rPr lang="en-US" altLang="en-US" sz="2400" dirty="0">
                <a:effectLst>
                  <a:outerShdw blurRad="50800" dist="38100" dir="2700000" algn="tl" rotWithShape="0">
                    <a:schemeClr val="bg1">
                      <a:alpha val="40000"/>
                    </a:schemeClr>
                  </a:outerShdw>
                </a:effectLst>
              </a:rPr>
              <a:t>Maximum errors:</a:t>
            </a:r>
          </a:p>
          <a:p>
            <a:pPr lvl="1"/>
            <a:r>
              <a:rPr lang="en-US" altLang="en-US" sz="2000" dirty="0">
                <a:effectLst>
                  <a:outerShdw blurRad="50800" dist="38100" dir="2700000" algn="tl" rotWithShape="0">
                    <a:schemeClr val="bg1">
                      <a:alpha val="40000"/>
                    </a:schemeClr>
                  </a:outerShdw>
                </a:effectLst>
              </a:rPr>
              <a:t>+1.31 meter, -0.63 meter</a:t>
            </a:r>
          </a:p>
          <a:p>
            <a:pPr lvl="2"/>
            <a:r>
              <a:rPr lang="en-US" altLang="en-US" sz="1800" dirty="0">
                <a:effectLst>
                  <a:outerShdw blurRad="50800" dist="38100" dir="2700000" algn="tl" rotWithShape="0">
                    <a:schemeClr val="bg1">
                      <a:alpha val="40000"/>
                    </a:schemeClr>
                  </a:outerShdw>
                </a:effectLst>
              </a:rPr>
              <a:t>+4.3 ft, -2.1 ft</a:t>
            </a:r>
          </a:p>
          <a:p>
            <a:r>
              <a:rPr lang="en-US" altLang="en-US" sz="2400" b="1" dirty="0">
                <a:solidFill>
                  <a:schemeClr val="tx2"/>
                </a:solidFill>
                <a:effectLst>
                  <a:outerShdw blurRad="50800" dist="38100" dir="2700000" algn="tl" rotWithShape="0">
                    <a:schemeClr val="tx1">
                      <a:alpha val="40000"/>
                    </a:schemeClr>
                  </a:outerShdw>
                </a:effectLst>
              </a:rPr>
              <a:t>Error was generally not affected by canopy density</a:t>
            </a:r>
          </a:p>
        </p:txBody>
      </p:sp>
      <p:sp>
        <p:nvSpPr>
          <p:cNvPr id="224268" name="Rectangle 12">
            <a:extLst>
              <a:ext uri="{FF2B5EF4-FFF2-40B4-BE49-F238E27FC236}">
                <a16:creationId xmlns:a16="http://schemas.microsoft.com/office/drawing/2014/main" id="{1758618A-4161-4D52-9DC4-64F5780FF4E6}"/>
              </a:ext>
            </a:extLst>
          </p:cNvPr>
          <p:cNvSpPr>
            <a:spLocks noGrp="1" noChangeArrowheads="1"/>
          </p:cNvSpPr>
          <p:nvPr>
            <p:ph type="title"/>
          </p:nvPr>
        </p:nvSpPr>
        <p:spPr/>
        <p:txBody>
          <a:bodyPr/>
          <a:lstStyle/>
          <a:p>
            <a:r>
              <a:rPr lang="en-US" altLang="en-US" dirty="0"/>
              <a:t>Bare-earth accuracy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4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426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4266">
                                            <p:txEl>
                                              <p:pRg st="1" end="1"/>
                                            </p:txEl>
                                          </p:spTgt>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224267"/>
                                        </p:tgtEl>
                                        <p:attrNameLst>
                                          <p:attrName>style.opacity</p:attrName>
                                        </p:attrNameLst>
                                      </p:cBhvr>
                                      <p:to>
                                        <p:strVal val="0.5"/>
                                      </p:to>
                                    </p:set>
                                    <p:animEffect filter="image" prLst="opacity: 0.5">
                                      <p:cBhvr rctx="IE">
                                        <p:cTn id="15" dur="indefinite"/>
                                        <p:tgtEl>
                                          <p:spTgt spid="2242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24262"/>
                                        </p:tgtEl>
                                        <p:attrNameLst>
                                          <p:attrName>style.visibility</p:attrName>
                                        </p:attrNameLst>
                                      </p:cBhvr>
                                      <p:to>
                                        <p:strVal val="visible"/>
                                      </p:to>
                                    </p:set>
                                    <p:animEffect transition="in" filter="fade">
                                      <p:cBhvr>
                                        <p:cTn id="20" dur="500"/>
                                        <p:tgtEl>
                                          <p:spTgt spid="224262"/>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2426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426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4266">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42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930" y="629266"/>
            <a:ext cx="6188190" cy="1622321"/>
          </a:xfrm>
        </p:spPr>
        <p:txBody>
          <a:bodyPr>
            <a:normAutofit/>
          </a:bodyPr>
          <a:lstStyle/>
          <a:p>
            <a:r>
              <a:rPr lang="en-US">
                <a:solidFill>
                  <a:srgbClr val="EBEBEB"/>
                </a:solidFill>
              </a:rPr>
              <a:t>Our first LIDAR tools</a:t>
            </a:r>
          </a:p>
        </p:txBody>
      </p:sp>
      <p:sp>
        <p:nvSpPr>
          <p:cNvPr id="7" name="Content Placeholder 6"/>
          <p:cNvSpPr>
            <a:spLocks noGrp="1"/>
          </p:cNvSpPr>
          <p:nvPr>
            <p:ph idx="1"/>
          </p:nvPr>
        </p:nvSpPr>
        <p:spPr>
          <a:xfrm>
            <a:off x="648930" y="2438400"/>
            <a:ext cx="6188189" cy="3785419"/>
          </a:xfrm>
        </p:spPr>
        <p:txBody>
          <a:bodyPr>
            <a:normAutofit/>
          </a:bodyPr>
          <a:lstStyle/>
          <a:p>
            <a:r>
              <a:rPr lang="en-US" dirty="0">
                <a:solidFill>
                  <a:srgbClr val="FFFFFF"/>
                </a:solidFill>
                <a:effectLst>
                  <a:outerShdw blurRad="38100" dist="38100" dir="2700000" algn="tl">
                    <a:srgbClr val="000000">
                      <a:alpha val="43137"/>
                    </a:srgbClr>
                  </a:outerShdw>
                </a:effectLst>
              </a:rPr>
              <a:t>Original dataset was 40 million points (all returns)</a:t>
            </a:r>
          </a:p>
          <a:p>
            <a:pPr lvl="1"/>
            <a:r>
              <a:rPr lang="en-US" dirty="0">
                <a:solidFill>
                  <a:srgbClr val="FFFFFF"/>
                </a:solidFill>
                <a:effectLst>
                  <a:outerShdw blurRad="38100" dist="38100" dir="2700000" algn="tl">
                    <a:srgbClr val="000000">
                      <a:alpha val="43137"/>
                    </a:srgbClr>
                  </a:outerShdw>
                </a:effectLst>
              </a:rPr>
              <a:t>We had to split the area into 4 tiles just to create a 1m gridded bare-earth surface</a:t>
            </a:r>
          </a:p>
          <a:p>
            <a:pPr lvl="1"/>
            <a:r>
              <a:rPr lang="en-US" dirty="0">
                <a:solidFill>
                  <a:srgbClr val="FFFFFF"/>
                </a:solidFill>
                <a:effectLst>
                  <a:outerShdw blurRad="38100" dist="38100" dir="2700000" algn="tl">
                    <a:srgbClr val="000000">
                      <a:alpha val="43137"/>
                    </a:srgbClr>
                  </a:outerShdw>
                </a:effectLst>
              </a:rPr>
              <a:t>Most software at the time (1999-2000) couldn’t handle the data</a:t>
            </a:r>
          </a:p>
          <a:p>
            <a:r>
              <a:rPr lang="en-US" dirty="0">
                <a:solidFill>
                  <a:srgbClr val="FFFFFF"/>
                </a:solidFill>
                <a:effectLst>
                  <a:outerShdw blurRad="38100" dist="38100" dir="2700000" algn="tl">
                    <a:srgbClr val="000000">
                      <a:alpha val="43137"/>
                    </a:srgbClr>
                  </a:outerShdw>
                </a:effectLst>
              </a:rPr>
              <a:t>Our earliest software tools were designed for specific tasks (FORTRAN, C, C++, and IDL)</a:t>
            </a:r>
          </a:p>
          <a:p>
            <a:r>
              <a:rPr lang="en-US" dirty="0">
                <a:solidFill>
                  <a:srgbClr val="FFFFFF"/>
                </a:solidFill>
                <a:effectLst>
                  <a:outerShdw blurRad="38100" dist="38100" dir="2700000" algn="tl">
                    <a:srgbClr val="000000">
                      <a:alpha val="43137"/>
                    </a:srgbClr>
                  </a:outerShdw>
                </a:effectLst>
              </a:rPr>
              <a:t>Visualization was essential to help us understand the data</a:t>
            </a:r>
          </a:p>
          <a:p>
            <a:endParaRPr lang="en-US" dirty="0">
              <a:solidFill>
                <a:srgbClr val="FFFFFF"/>
              </a:solidFill>
              <a:effectLst>
                <a:outerShdw blurRad="38100" dist="38100" dir="2700000" algn="tl">
                  <a:srgbClr val="000000">
                    <a:alpha val="43137"/>
                  </a:srgbClr>
                </a:outerShdw>
              </a:effectLst>
            </a:endParaRPr>
          </a:p>
        </p:txBody>
      </p:sp>
      <p:sp>
        <p:nvSpPr>
          <p:cNvPr id="1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5649" r="15008"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823773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30" y="629266"/>
            <a:ext cx="9252154" cy="1223983"/>
          </a:xfrm>
        </p:spPr>
        <p:txBody>
          <a:bodyPr>
            <a:normAutofit/>
          </a:bodyPr>
          <a:lstStyle/>
          <a:p>
            <a:r>
              <a:rPr lang="en-US" dirty="0"/>
              <a:t>FUSION was born</a:t>
            </a:r>
          </a:p>
        </p:txBody>
      </p:sp>
      <p:sp>
        <p:nvSpPr>
          <p:cNvPr id="3" name="Content Placeholder 2"/>
          <p:cNvSpPr>
            <a:spLocks noGrp="1"/>
          </p:cNvSpPr>
          <p:nvPr>
            <p:ph idx="1"/>
          </p:nvPr>
        </p:nvSpPr>
        <p:spPr>
          <a:xfrm>
            <a:off x="1103311" y="2052214"/>
            <a:ext cx="5965394" cy="4196185"/>
          </a:xfrm>
        </p:spPr>
        <p:txBody>
          <a:bodyPr>
            <a:normAutofit/>
          </a:bodyPr>
          <a:lstStyle/>
          <a:p>
            <a:r>
              <a:rPr lang="en-US" dirty="0"/>
              <a:t>We needed software tools to help us understand what was being measured by LIDAR…and what was not</a:t>
            </a:r>
          </a:p>
          <a:p>
            <a:r>
              <a:rPr lang="en-US" dirty="0"/>
              <a:t>As we learned more, the tools became more general and more flexible</a:t>
            </a:r>
          </a:p>
          <a:p>
            <a:r>
              <a:rPr lang="en-US" dirty="0"/>
              <a:t>In 2003-2004, we started working on a unified set of LIDAR tools that would support a variety of analysis tasks</a:t>
            </a:r>
          </a:p>
        </p:txBody>
      </p:sp>
      <p:pic>
        <p:nvPicPr>
          <p:cNvPr id="5" name="Picture 4" descr="A picture containing doll, indoor, toy, sitting&#10;&#10;Description automatically generated">
            <a:extLst>
              <a:ext uri="{FF2B5EF4-FFF2-40B4-BE49-F238E27FC236}">
                <a16:creationId xmlns:a16="http://schemas.microsoft.com/office/drawing/2014/main" id="{1AA2A0ED-C0C6-401A-A0A3-CC1D48B2E961}"/>
              </a:ext>
            </a:extLst>
          </p:cNvPr>
          <p:cNvPicPr>
            <a:picLocks noChangeAspect="1"/>
          </p:cNvPicPr>
          <p:nvPr/>
        </p:nvPicPr>
        <p:blipFill>
          <a:blip r:embed="rId3"/>
          <a:stretch>
            <a:fillRect/>
          </a:stretch>
        </p:blipFill>
        <p:spPr>
          <a:xfrm>
            <a:off x="7534655" y="3022806"/>
            <a:ext cx="4008888" cy="2254999"/>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995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4006" y="629266"/>
            <a:ext cx="6387986" cy="1469878"/>
          </a:xfrm>
        </p:spPr>
        <p:txBody>
          <a:bodyPr>
            <a:normAutofit/>
          </a:bodyPr>
          <a:lstStyle/>
          <a:p>
            <a:r>
              <a:rPr lang="en-US" dirty="0"/>
              <a:t>FUSION goes public</a:t>
            </a:r>
          </a:p>
        </p:txBody>
      </p:sp>
      <p:pic>
        <p:nvPicPr>
          <p:cNvPr id="10" name="Picture 9" descr="A picture containing table, remote, computer, mouse&#10;&#10;Description automatically generated">
            <a:extLst>
              <a:ext uri="{FF2B5EF4-FFF2-40B4-BE49-F238E27FC236}">
                <a16:creationId xmlns:a16="http://schemas.microsoft.com/office/drawing/2014/main" id="{47050BA8-DFE4-457A-B192-D6B39DA26E96}"/>
              </a:ext>
            </a:extLst>
          </p:cNvPr>
          <p:cNvPicPr>
            <a:picLocks noChangeAspect="1"/>
          </p:cNvPicPr>
          <p:nvPr/>
        </p:nvPicPr>
        <p:blipFill rotWithShape="1">
          <a:blip r:embed="rId3"/>
          <a:srcRect r="5398" b="-1"/>
          <a:stretch/>
        </p:blipFill>
        <p:spPr>
          <a:xfrm>
            <a:off x="885015" y="691763"/>
            <a:ext cx="3764886" cy="5556636"/>
          </a:xfrm>
          <a:prstGeom prst="rect">
            <a:avLst/>
          </a:prstGeom>
          <a:effectLst>
            <a:outerShdw blurRad="50800" dist="38100" dir="5400000" algn="t" rotWithShape="0">
              <a:prstClr val="black">
                <a:alpha val="43000"/>
              </a:prstClr>
            </a:outerShdw>
          </a:effectLst>
        </p:spPr>
      </p:pic>
      <p:sp>
        <p:nvSpPr>
          <p:cNvPr id="7" name="Content Placeholder 6"/>
          <p:cNvSpPr>
            <a:spLocks noGrp="1"/>
          </p:cNvSpPr>
          <p:nvPr>
            <p:ph idx="1"/>
          </p:nvPr>
        </p:nvSpPr>
        <p:spPr>
          <a:xfrm>
            <a:off x="5224005" y="2337683"/>
            <a:ext cx="4985470" cy="3910716"/>
          </a:xfrm>
        </p:spPr>
        <p:txBody>
          <a:bodyPr>
            <a:normAutofit/>
          </a:bodyPr>
          <a:lstStyle/>
          <a:p>
            <a:r>
              <a:rPr lang="en-US" dirty="0"/>
              <a:t>First public release in 2006</a:t>
            </a:r>
          </a:p>
          <a:p>
            <a:r>
              <a:rPr lang="en-US" dirty="0"/>
              <a:t>LAS support but most projects still delivered in ASCII text format</a:t>
            </a:r>
          </a:p>
          <a:p>
            <a:r>
              <a:rPr lang="en-US" dirty="0"/>
              <a:t>Support and training through the Forest Service’s Remote Sensing Applications Center (RSAC…now GTAC)</a:t>
            </a:r>
          </a:p>
          <a:p>
            <a:pPr lvl="1"/>
            <a:r>
              <a:rPr lang="en-US" dirty="0"/>
              <a:t>Written and online tutorials</a:t>
            </a:r>
          </a:p>
          <a:p>
            <a:pPr lvl="1"/>
            <a:r>
              <a:rPr lang="en-US" dirty="0"/>
              <a:t>Hands-on training</a:t>
            </a:r>
          </a:p>
          <a:p>
            <a:endParaRPr lang="en-US" dirty="0"/>
          </a:p>
        </p:txBody>
      </p:sp>
    </p:spTree>
    <p:extLst>
      <p:ext uri="{BB962C8B-B14F-4D97-AF65-F5344CB8AC3E}">
        <p14:creationId xmlns:p14="http://schemas.microsoft.com/office/powerpoint/2010/main" val="3684449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8930" y="629266"/>
            <a:ext cx="6188190" cy="1622321"/>
          </a:xfrm>
        </p:spPr>
        <p:txBody>
          <a:bodyPr>
            <a:normAutofit/>
          </a:bodyPr>
          <a:lstStyle/>
          <a:p>
            <a:r>
              <a:rPr lang="en-US" dirty="0">
                <a:solidFill>
                  <a:srgbClr val="EBEBEB"/>
                </a:solidFill>
              </a:rPr>
              <a:t>Overall design</a:t>
            </a:r>
          </a:p>
        </p:txBody>
      </p:sp>
      <p:sp>
        <p:nvSpPr>
          <p:cNvPr id="3" name="Content Placeholder 2"/>
          <p:cNvSpPr>
            <a:spLocks noGrp="1"/>
          </p:cNvSpPr>
          <p:nvPr>
            <p:ph idx="1"/>
          </p:nvPr>
        </p:nvSpPr>
        <p:spPr>
          <a:xfrm>
            <a:off x="648930" y="2438400"/>
            <a:ext cx="6188189" cy="3785419"/>
          </a:xfrm>
        </p:spPr>
        <p:txBody>
          <a:bodyPr>
            <a:normAutofit lnSpcReduction="10000"/>
          </a:bodyPr>
          <a:lstStyle/>
          <a:p>
            <a:r>
              <a:rPr lang="en-US" dirty="0">
                <a:solidFill>
                  <a:srgbClr val="FFFFFF"/>
                </a:solidFill>
              </a:rPr>
              <a:t>Focuses on applications in a forestry context</a:t>
            </a:r>
          </a:p>
          <a:p>
            <a:r>
              <a:rPr lang="en-US" dirty="0">
                <a:solidFill>
                  <a:srgbClr val="FFFFFF"/>
                </a:solidFill>
              </a:rPr>
              <a:t>Programs (50+) are designed to accomplish specific tasks</a:t>
            </a:r>
          </a:p>
          <a:p>
            <a:r>
              <a:rPr lang="en-US" dirty="0">
                <a:solidFill>
                  <a:srgbClr val="FFFFFF"/>
                </a:solidFill>
              </a:rPr>
              <a:t>Programs serve as building blocks for complex analyses</a:t>
            </a:r>
          </a:p>
          <a:p>
            <a:r>
              <a:rPr lang="en-US" dirty="0">
                <a:solidFill>
                  <a:srgbClr val="FFFFFF"/>
                </a:solidFill>
              </a:rPr>
              <a:t>Point data are almost always subdivided so they can be loaded into memory—a few tools stream point data</a:t>
            </a:r>
          </a:p>
          <a:p>
            <a:r>
              <a:rPr lang="en-US" dirty="0">
                <a:solidFill>
                  <a:srgbClr val="FFFFFF"/>
                </a:solidFill>
              </a:rPr>
              <a:t>Most point tools can clip rectangular areas and normalize using ground surfaces on-the-fly</a:t>
            </a:r>
          </a:p>
          <a:p>
            <a:endParaRPr lang="en-US" dirty="0">
              <a:solidFill>
                <a:srgbClr val="FFFFFF"/>
              </a:solidFill>
            </a:endParaRP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a:extLst>
              <a:ext uri="{FF2B5EF4-FFF2-40B4-BE49-F238E27FC236}">
                <a16:creationId xmlns:a16="http://schemas.microsoft.com/office/drawing/2014/main" id="{28E5B3FC-E9BD-437B-B81A-BF87C2F7FE27}"/>
              </a:ext>
            </a:extLst>
          </p:cNvPr>
          <p:cNvPicPr>
            <a:picLocks noChangeAspect="1"/>
          </p:cNvPicPr>
          <p:nvPr/>
        </p:nvPicPr>
        <p:blipFill rotWithShape="1">
          <a:blip r:embed="rId4"/>
          <a:srcRect l="23457" r="16837"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3401786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5.2|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1802</Words>
  <Application>Microsoft Office PowerPoint</Application>
  <PresentationFormat>Widescreen</PresentationFormat>
  <Paragraphs>306</Paragraphs>
  <Slides>35</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Arial Rounded MT Bold</vt:lpstr>
      <vt:lpstr>Calibri</vt:lpstr>
      <vt:lpstr>Century Gothic</vt:lpstr>
      <vt:lpstr>Wingdings</vt:lpstr>
      <vt:lpstr>Wingdings 3</vt:lpstr>
      <vt:lpstr>Ion</vt:lpstr>
      <vt:lpstr>Microsoft Word Document</vt:lpstr>
      <vt:lpstr>FUSION Lidar processing and visualization software</vt:lpstr>
      <vt:lpstr>Overview</vt:lpstr>
      <vt:lpstr>Initial LIDAR team (1998-1999)</vt:lpstr>
      <vt:lpstr>Our first LIDAR project (1998-1999)</vt:lpstr>
      <vt:lpstr>Bare-earth accuracy</vt:lpstr>
      <vt:lpstr>Our first LIDAR tools</vt:lpstr>
      <vt:lpstr>FUSION was born</vt:lpstr>
      <vt:lpstr>FUSION goes public</vt:lpstr>
      <vt:lpstr>Overall design</vt:lpstr>
      <vt:lpstr>Data exploration and visualization</vt:lpstr>
      <vt:lpstr>Demo FUSION &amp; LDV</vt:lpstr>
      <vt:lpstr>PowerPoint Presentation</vt:lpstr>
      <vt:lpstr>Measuring tree attributes</vt:lpstr>
      <vt:lpstr>Individual tree heights</vt:lpstr>
      <vt:lpstr>Individual tree heights</vt:lpstr>
      <vt:lpstr>Pulse density and tree heights</vt:lpstr>
      <vt:lpstr>Command-line toolkit</vt:lpstr>
      <vt:lpstr>Forestry applications</vt:lpstr>
      <vt:lpstr>Canopy cover</vt:lpstr>
      <vt:lpstr>Area-based approach (ABA) for modeling</vt:lpstr>
      <vt:lpstr>ABA steps</vt:lpstr>
      <vt:lpstr>ABA steps</vt:lpstr>
      <vt:lpstr>Metrics used for structure classes</vt:lpstr>
      <vt:lpstr>Structure classes</vt:lpstr>
      <vt:lpstr>Structure classes</vt:lpstr>
      <vt:lpstr>Individual trees</vt:lpstr>
      <vt:lpstr>Workflow tools</vt:lpstr>
      <vt:lpstr>AP workflow</vt:lpstr>
      <vt:lpstr>AP workflow</vt:lpstr>
      <vt:lpstr>Progress monitoring</vt:lpstr>
      <vt:lpstr>Progress monitoring</vt:lpstr>
      <vt:lpstr>Products</vt:lpstr>
      <vt:lpstr>Where is FUSION used?</vt:lpstr>
      <vt:lpstr>Future?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FUSION Lidar processing and visualization software</dc:title>
  <dc:creator>McGaughey, Bob -FS</dc:creator>
  <cp:lastModifiedBy>McGaughey, Bob -FS</cp:lastModifiedBy>
  <cp:revision>26</cp:revision>
  <dcterms:created xsi:type="dcterms:W3CDTF">2020-09-17T18:59:33Z</dcterms:created>
  <dcterms:modified xsi:type="dcterms:W3CDTF">2020-09-23T22:54:52Z</dcterms:modified>
</cp:coreProperties>
</file>