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68" r:id="rId2"/>
    <p:sldId id="290" r:id="rId3"/>
    <p:sldId id="306" r:id="rId4"/>
    <p:sldId id="302" r:id="rId5"/>
    <p:sldId id="303" r:id="rId6"/>
    <p:sldId id="271" r:id="rId7"/>
    <p:sldId id="304" r:id="rId8"/>
    <p:sldId id="272" r:id="rId9"/>
    <p:sldId id="305" r:id="rId10"/>
    <p:sldId id="282" r:id="rId11"/>
    <p:sldId id="270" r:id="rId12"/>
    <p:sldId id="267" r:id="rId13"/>
    <p:sldId id="257" r:id="rId14"/>
    <p:sldId id="256" r:id="rId15"/>
    <p:sldId id="262" r:id="rId16"/>
    <p:sldId id="277" r:id="rId17"/>
    <p:sldId id="276" r:id="rId18"/>
    <p:sldId id="283" r:id="rId19"/>
    <p:sldId id="287" r:id="rId20"/>
    <p:sldId id="279" r:id="rId21"/>
    <p:sldId id="284" r:id="rId22"/>
    <p:sldId id="274" r:id="rId23"/>
    <p:sldId id="280" r:id="rId24"/>
    <p:sldId id="285" r:id="rId25"/>
    <p:sldId id="261" r:id="rId26"/>
    <p:sldId id="286" r:id="rId27"/>
    <p:sldId id="293" r:id="rId28"/>
    <p:sldId id="294" r:id="rId29"/>
    <p:sldId id="295" r:id="rId30"/>
    <p:sldId id="296" r:id="rId31"/>
    <p:sldId id="288" r:id="rId32"/>
    <p:sldId id="297" r:id="rId33"/>
    <p:sldId id="298" r:id="rId34"/>
    <p:sldId id="299" r:id="rId35"/>
    <p:sldId id="300" r:id="rId36"/>
    <p:sldId id="301" r:id="rId37"/>
    <p:sldId id="289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00FFFF"/>
    <a:srgbClr val="31E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48" y="1164"/>
      </p:cViewPr>
      <p:guideLst>
        <p:guide orient="horz" pos="355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3815B6-2332-4E42-86D8-7EE7F7371626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CFCFF-09D0-4247-8831-020D1875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8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529C33-029A-41D7-8DAD-FE2E4F37562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0002CE-225C-47D6-992C-279B5B4B7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4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DAP enabled by:</a:t>
            </a:r>
          </a:p>
          <a:p>
            <a:r>
              <a:rPr lang="en-US" dirty="0" smtClean="0"/>
              <a:t>Digital cameras</a:t>
            </a:r>
          </a:p>
          <a:p>
            <a:r>
              <a:rPr lang="en-US" dirty="0" smtClean="0"/>
              <a:t>GPS and IMU on aircraft so we know the location of every photo</a:t>
            </a:r>
          </a:p>
          <a:p>
            <a:r>
              <a:rPr lang="en-US" dirty="0" smtClean="0"/>
              <a:t>Better algorithms for image matching</a:t>
            </a:r>
          </a:p>
          <a:p>
            <a:r>
              <a:rPr lang="en-US" dirty="0" smtClean="0"/>
              <a:t>Faster computers and graphics processing</a:t>
            </a:r>
            <a:r>
              <a:rPr lang="en-US" baseline="0" dirty="0" smtClean="0"/>
              <a:t> units (GPU)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02CE-225C-47D6-992C-279B5B4B75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8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50m</a:t>
            </a:r>
            <a:r>
              <a:rPr lang="en-US" baseline="0" dirty="0" smtClean="0"/>
              <a:t> = 164 feet</a:t>
            </a:r>
          </a:p>
          <a:p>
            <a:r>
              <a:rPr lang="en-US" dirty="0" smtClean="0"/>
              <a:t>White areas are either water bodies or areas with no vegetation &gt; 2m </a:t>
            </a:r>
            <a:r>
              <a:rPr lang="en-US" dirty="0" smtClean="0"/>
              <a:t>tall</a:t>
            </a:r>
          </a:p>
          <a:p>
            <a:r>
              <a:rPr lang="en-US" dirty="0" smtClean="0"/>
              <a:t>Image is 24,000 by 24,000 feet (~4.5 by 4.5 miles)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02CE-225C-47D6-992C-279B5B4B75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5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help us identify patterns, </a:t>
            </a:r>
            <a:r>
              <a:rPr lang="en-US" baseline="0" dirty="0" smtClean="0"/>
              <a:t>we compute a suite of metrics using the point cloud and canopy surface.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metrics are then subjected to an unsupervised classification approach…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86E58-CC61-40C9-A15D-488B0534C5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4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64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52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7478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551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39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286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71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7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42900"/>
            <a:ext cx="103632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752600"/>
            <a:ext cx="49784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49784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25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0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9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0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5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851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30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39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2209" r="28610" b="5804"/>
          <a:stretch/>
        </p:blipFill>
        <p:spPr>
          <a:xfrm>
            <a:off x="10484189" y="2035774"/>
            <a:ext cx="1385668" cy="3793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03"/>
          <a:stretch/>
        </p:blipFill>
        <p:spPr>
          <a:xfrm>
            <a:off x="11153165" y="6050349"/>
            <a:ext cx="914400" cy="63547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04" y="5910887"/>
            <a:ext cx="809626" cy="91440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86333" y="6469448"/>
            <a:ext cx="9632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accent4"/>
                </a:solidFill>
              </a:rPr>
              <a:t>USDA Forest Service -- Pacific Northwest Research Station – Resource Monitoring and Assessment Program -- Vegetation Monitoring and Assessment Team</a:t>
            </a:r>
            <a:endParaRPr lang="en-US" sz="1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6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0"/>
            <a:ext cx="9144000" cy="3075623"/>
          </a:xfrm>
        </p:spPr>
        <p:txBody>
          <a:bodyPr>
            <a:noAutofit/>
          </a:bodyPr>
          <a:lstStyle/>
          <a:p>
            <a:r>
              <a:rPr lang="en-US" sz="5400" dirty="0"/>
              <a:t>Comparing digital aerial photogrammetry </a:t>
            </a:r>
            <a:r>
              <a:rPr lang="en-US" sz="5400" dirty="0" smtClean="0"/>
              <a:t>(DAP) and </a:t>
            </a:r>
            <a:r>
              <a:rPr lang="en-US" sz="5400" dirty="0"/>
              <a:t>lidar data to assess vegetation conditions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238"/>
            <a:ext cx="9144000" cy="1655762"/>
          </a:xfrm>
        </p:spPr>
        <p:txBody>
          <a:bodyPr/>
          <a:lstStyle/>
          <a:p>
            <a:r>
              <a:rPr lang="en-US" sz="3600" dirty="0" smtClean="0"/>
              <a:t>Bob </a:t>
            </a:r>
            <a:r>
              <a:rPr lang="en-US" sz="3600" dirty="0" err="1" smtClean="0"/>
              <a:t>McGaughey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2425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Images that have been orthorectified…</a:t>
            </a:r>
          </a:p>
          <a:p>
            <a:pPr lvl="1"/>
            <a:r>
              <a:rPr lang="en-US" dirty="0" smtClean="0"/>
              <a:t>Remove geometric errors caused by:</a:t>
            </a:r>
          </a:p>
          <a:p>
            <a:pPr lvl="2"/>
            <a:r>
              <a:rPr lang="en-US" dirty="0" smtClean="0"/>
              <a:t>Camera/sensor orientation</a:t>
            </a:r>
          </a:p>
          <a:p>
            <a:pPr lvl="2"/>
            <a:r>
              <a:rPr lang="en-US" dirty="0" smtClean="0"/>
              <a:t>Distortions due to optics</a:t>
            </a:r>
          </a:p>
          <a:p>
            <a:pPr lvl="2"/>
            <a:r>
              <a:rPr lang="en-US" dirty="0" smtClean="0"/>
              <a:t>Relief displacement (elevation or object height)</a:t>
            </a:r>
          </a:p>
          <a:p>
            <a:pPr lvl="2"/>
            <a:r>
              <a:rPr lang="en-US" dirty="0" smtClean="0"/>
              <a:t>Earth curvature</a:t>
            </a:r>
          </a:p>
          <a:p>
            <a:pPr lvl="1"/>
            <a:r>
              <a:rPr lang="en-US" dirty="0" err="1" smtClean="0"/>
              <a:t>Orthorectification</a:t>
            </a:r>
            <a:r>
              <a:rPr lang="en-US" dirty="0" smtClean="0"/>
              <a:t> relies on a surface</a:t>
            </a:r>
          </a:p>
          <a:p>
            <a:pPr lvl="2"/>
            <a:r>
              <a:rPr lang="en-US" dirty="0" smtClean="0"/>
              <a:t>Historically a bare-ground surface (USGS 30- or 10-m grid)</a:t>
            </a:r>
          </a:p>
          <a:p>
            <a:pPr lvl="2"/>
            <a:r>
              <a:rPr lang="en-US" dirty="0" smtClean="0"/>
              <a:t>More recently, the “surface” is produced by image matching</a:t>
            </a:r>
          </a:p>
          <a:p>
            <a:pPr lvl="3"/>
            <a:r>
              <a:rPr lang="en-US" dirty="0" smtClean="0"/>
              <a:t>Only required “data” is stereo imagery</a:t>
            </a:r>
          </a:p>
          <a:p>
            <a:pPr lvl="3"/>
            <a:r>
              <a:rPr lang="en-US" dirty="0" smtClean="0"/>
              <a:t>Surface can be bare ground, building edges, roof lines, treetops,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3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Dense point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By-product of the </a:t>
            </a:r>
            <a:r>
              <a:rPr lang="en-US" dirty="0" smtClean="0"/>
              <a:t>image matching process used in digital </a:t>
            </a:r>
            <a:r>
              <a:rPr lang="en-US" dirty="0" smtClean="0"/>
              <a:t>aerial photogrammetry (DAP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This process </a:t>
            </a:r>
            <a:r>
              <a:rPr lang="en-US" dirty="0" smtClean="0"/>
              <a:t>operates at pixel or patch scales…each match produces a 3D measurement</a:t>
            </a:r>
          </a:p>
          <a:p>
            <a:r>
              <a:rPr lang="en-US" dirty="0" smtClean="0"/>
              <a:t>3D measurements are used to create a digital surface model (DSM)</a:t>
            </a:r>
          </a:p>
          <a:p>
            <a:pPr lvl="1"/>
            <a:r>
              <a:rPr lang="en-US" dirty="0" smtClean="0"/>
              <a:t>Think of this as a piece of fabric draped over the landscape</a:t>
            </a:r>
          </a:p>
          <a:p>
            <a:pPr lvl="1"/>
            <a:r>
              <a:rPr lang="en-US" dirty="0" smtClean="0"/>
              <a:t>Surface is used to move portions of the original images to remove geometric errors (relief displacement)</a:t>
            </a:r>
          </a:p>
          <a:p>
            <a:r>
              <a:rPr lang="en-US" dirty="0" smtClean="0"/>
              <a:t>Point clouds look similar to LiDAR point clouds but are generally not as detailed and may only represent the upper canopy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NAIP imagery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Agriculture Imagery Program administered by USDA Farm Service Agency</a:t>
            </a:r>
          </a:p>
          <a:p>
            <a:r>
              <a:rPr lang="en-US" dirty="0" smtClean="0"/>
              <a:t>New imagery </a:t>
            </a:r>
            <a:r>
              <a:rPr lang="en-US" dirty="0" smtClean="0"/>
              <a:t>acquired for </a:t>
            </a:r>
            <a:r>
              <a:rPr lang="en-US" dirty="0" smtClean="0"/>
              <a:t>every state </a:t>
            </a:r>
            <a:r>
              <a:rPr lang="en-US" dirty="0" smtClean="0"/>
              <a:t>on a two year cycle</a:t>
            </a:r>
            <a:endParaRPr lang="en-US" dirty="0" smtClean="0"/>
          </a:p>
          <a:p>
            <a:r>
              <a:rPr lang="en-US" dirty="0" smtClean="0"/>
              <a:t>All imagery is currently acquired using </a:t>
            </a:r>
            <a:r>
              <a:rPr lang="en-US" dirty="0" err="1" smtClean="0"/>
              <a:t>pushbroom</a:t>
            </a:r>
            <a:r>
              <a:rPr lang="en-US" dirty="0" smtClean="0"/>
              <a:t> scanners (Leica ALS100)</a:t>
            </a:r>
          </a:p>
          <a:p>
            <a:r>
              <a:rPr lang="en-US" dirty="0" smtClean="0"/>
              <a:t>Standard products are orthophotos…additional derivatives are needed for photogrammetric work</a:t>
            </a:r>
          </a:p>
          <a:p>
            <a:r>
              <a:rPr lang="en-US" dirty="0" smtClean="0"/>
              <a:t>Additional cost for stereo imagery and point cloud is &lt;$10/</a:t>
            </a:r>
            <a:r>
              <a:rPr lang="en-US" dirty="0" err="1" smtClean="0"/>
              <a:t>sq</a:t>
            </a:r>
            <a:r>
              <a:rPr lang="en-US" dirty="0" smtClean="0"/>
              <a:t> mile (~$1,000,000 for Oregon)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343">
            <a:off x="7419361" y="1572432"/>
            <a:ext cx="1139517" cy="759381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cxnSp>
        <p:nvCxnSpPr>
          <p:cNvPr id="53" name="Straight Connector 52"/>
          <p:cNvCxnSpPr/>
          <p:nvPr/>
        </p:nvCxnSpPr>
        <p:spPr>
          <a:xfrm flipV="1">
            <a:off x="7410501" y="2086667"/>
            <a:ext cx="685800" cy="2955129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343">
            <a:off x="6183127" y="969182"/>
            <a:ext cx="1139517" cy="759381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cxnSp>
        <p:nvCxnSpPr>
          <p:cNvPr id="47" name="Straight Connector 46"/>
          <p:cNvCxnSpPr/>
          <p:nvPr/>
        </p:nvCxnSpPr>
        <p:spPr>
          <a:xfrm flipV="1">
            <a:off x="6191001" y="1484342"/>
            <a:ext cx="685800" cy="2955129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343">
            <a:off x="4953889" y="359582"/>
            <a:ext cx="1139517" cy="759381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cxnSp>
        <p:nvCxnSpPr>
          <p:cNvPr id="30" name="Straight Connector 29"/>
          <p:cNvCxnSpPr/>
          <p:nvPr/>
        </p:nvCxnSpPr>
        <p:spPr>
          <a:xfrm flipH="1" flipV="1">
            <a:off x="5655947" y="886779"/>
            <a:ext cx="2035967" cy="335756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35" y="4186928"/>
            <a:ext cx="2957176" cy="2931739"/>
          </a:xfrm>
          <a:prstGeom prst="rect">
            <a:avLst/>
          </a:prstGeom>
          <a:ln w="44450">
            <a:solidFill>
              <a:srgbClr val="92D050"/>
            </a:solidFill>
          </a:ln>
          <a:effectLst>
            <a:outerShdw blurRad="50800" dist="101600" dir="2700000" algn="tl" rotWithShape="0">
              <a:prstClr val="black"/>
            </a:outerShdw>
          </a:effectLst>
          <a:scene3d>
            <a:camera prst="isometricOffAxis2Top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77" y="3586984"/>
            <a:ext cx="2957176" cy="2931739"/>
          </a:xfrm>
          <a:prstGeom prst="rect">
            <a:avLst/>
          </a:prstGeom>
          <a:ln w="44450">
            <a:solidFill>
              <a:srgbClr val="00B0F0"/>
            </a:solidFill>
          </a:ln>
          <a:effectLst>
            <a:outerShdw blurRad="50800" dist="101600" dir="2700000" algn="tl" rotWithShape="0">
              <a:prstClr val="black"/>
            </a:outerShdw>
          </a:effectLst>
          <a:scene3d>
            <a:camera prst="isometricOffAxis2Top"/>
            <a:lightRig rig="threePt" dir="t"/>
          </a:scene3d>
        </p:spPr>
      </p:pic>
      <p:cxnSp>
        <p:nvCxnSpPr>
          <p:cNvPr id="48" name="Straight Connector 47"/>
          <p:cNvCxnSpPr/>
          <p:nvPr/>
        </p:nvCxnSpPr>
        <p:spPr>
          <a:xfrm flipH="1" flipV="1">
            <a:off x="6876803" y="1489104"/>
            <a:ext cx="2035967" cy="3357561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8096303" y="2091429"/>
            <a:ext cx="2035967" cy="335756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8096302" y="2086667"/>
            <a:ext cx="719137" cy="4188617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0" y="2987040"/>
            <a:ext cx="2957176" cy="2931739"/>
          </a:xfrm>
          <a:prstGeom prst="rect">
            <a:avLst/>
          </a:prstGeom>
          <a:ln w="44450">
            <a:solidFill>
              <a:srgbClr val="FF0000"/>
            </a:solidFill>
          </a:ln>
          <a:effectLst>
            <a:outerShdw blurRad="50800" dist="101600" dir="2700000" algn="tl" rotWithShape="0">
              <a:prstClr val="black"/>
            </a:outerShdw>
          </a:effectLst>
          <a:scene3d>
            <a:camera prst="isometricOffAxis2Top"/>
            <a:lightRig rig="threePt" dir="t"/>
          </a:scene3d>
        </p:spPr>
      </p:pic>
      <p:cxnSp>
        <p:nvCxnSpPr>
          <p:cNvPr id="28" name="Straight Connector 27"/>
          <p:cNvCxnSpPr/>
          <p:nvPr/>
        </p:nvCxnSpPr>
        <p:spPr>
          <a:xfrm flipV="1">
            <a:off x="4970145" y="882017"/>
            <a:ext cx="685800" cy="295512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660458" y="882016"/>
            <a:ext cx="1995487" cy="378142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655946" y="882017"/>
            <a:ext cx="719137" cy="4188617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881314" y="1484341"/>
            <a:ext cx="1995487" cy="3781424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6876802" y="1484342"/>
            <a:ext cx="719137" cy="4188617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6100814" y="2086666"/>
            <a:ext cx="1995487" cy="3781424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 </a:t>
            </a:r>
            <a:r>
              <a:rPr lang="en-US" dirty="0" smtClean="0"/>
              <a:t>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/>
          <a:stretch/>
        </p:blipFill>
        <p:spPr>
          <a:xfrm>
            <a:off x="2737911" y="4031020"/>
            <a:ext cx="7327531" cy="2659340"/>
          </a:xfrm>
          <a:prstGeom prst="rect">
            <a:avLst/>
          </a:prstGeom>
          <a:effectLst>
            <a:outerShdw blurRad="50800" dist="101600" dir="2700000" algn="tl" rotWithShape="0">
              <a:prstClr val="black"/>
            </a:outerShdw>
          </a:effectLst>
          <a:scene3d>
            <a:camera prst="isometricOffAxis2Top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 r="11364"/>
          <a:stretch/>
        </p:blipFill>
        <p:spPr>
          <a:xfrm>
            <a:off x="2857880" y="3573820"/>
            <a:ext cx="6070230" cy="2659340"/>
          </a:xfrm>
          <a:prstGeom prst="rect">
            <a:avLst/>
          </a:prstGeom>
          <a:effectLst>
            <a:outerShdw blurRad="50800" dist="101600" dir="2700000" algn="tl" rotWithShape="0">
              <a:prstClr val="black"/>
            </a:outerShdw>
          </a:effectLst>
          <a:scene3d>
            <a:camera prst="isometricOffAxis2Top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 r="18181"/>
          <a:stretch/>
        </p:blipFill>
        <p:spPr>
          <a:xfrm>
            <a:off x="2927073" y="3061820"/>
            <a:ext cx="5315849" cy="2659340"/>
          </a:xfrm>
          <a:prstGeom prst="rect">
            <a:avLst/>
          </a:prstGeom>
          <a:effectLst>
            <a:outerShdw blurRad="50800" dist="101600" dir="2700000" algn="tl" rotWithShape="0">
              <a:prstClr val="black"/>
            </a:outerShdw>
          </a:effectLst>
          <a:scene3d>
            <a:camera prst="isometricOffAxis2Top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343">
            <a:off x="7861912" y="481647"/>
            <a:ext cx="1253469" cy="83531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8333223" y="1028310"/>
            <a:ext cx="284797" cy="335518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156767" y="1037834"/>
            <a:ext cx="1513998" cy="401002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3"/>
          </p:cNvCxnSpPr>
          <p:nvPr/>
        </p:nvCxnSpPr>
        <p:spPr>
          <a:xfrm flipH="1" flipV="1">
            <a:off x="8592303" y="1037835"/>
            <a:ext cx="335807" cy="3865655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8535988" y="1028311"/>
            <a:ext cx="1451133" cy="4450554"/>
          </a:xfrm>
          <a:prstGeom prst="line">
            <a:avLst/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797203" y="4947847"/>
            <a:ext cx="1149906" cy="6667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71716" y="5505387"/>
            <a:ext cx="120812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</a:rPr>
              <a:t>Nadir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12382" y="6152757"/>
            <a:ext cx="129718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2D050"/>
                </a:solidFill>
              </a:rPr>
              <a:t>+25.6</a:t>
            </a:r>
            <a:r>
              <a:rPr lang="en-US" sz="2800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4058" y="4984359"/>
            <a:ext cx="1208125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-19.4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7172842" y="4383490"/>
            <a:ext cx="1160381" cy="664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813759" y="5476484"/>
            <a:ext cx="1155144" cy="66913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811848" y="1028309"/>
            <a:ext cx="827723" cy="4586288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8588374" y="1028309"/>
            <a:ext cx="298609" cy="5114925"/>
          </a:xfrm>
          <a:prstGeom prst="line">
            <a:avLst/>
          </a:prstGeom>
          <a:ln w="38100">
            <a:solidFill>
              <a:srgbClr val="92D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587889" y="309850"/>
            <a:ext cx="6639844" cy="935359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521615">
            <a:off x="5208576" y="345912"/>
            <a:ext cx="200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 of flight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4180" y="1152730"/>
            <a:ext cx="9404723" cy="1400530"/>
          </a:xfrm>
        </p:spPr>
        <p:txBody>
          <a:bodyPr/>
          <a:lstStyle/>
          <a:p>
            <a:r>
              <a:rPr lang="en-US" dirty="0" err="1" smtClean="0"/>
              <a:t>Pushbroom</a:t>
            </a:r>
            <a:r>
              <a:rPr lang="en-US" dirty="0" smtClean="0"/>
              <a:t>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 rot="521615">
            <a:off x="3912947" y="913561"/>
            <a:ext cx="182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 of flight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3"/>
          <a:stretch/>
        </p:blipFill>
        <p:spPr>
          <a:xfrm>
            <a:off x="1682519" y="3891121"/>
            <a:ext cx="6661392" cy="2417582"/>
          </a:xfrm>
          <a:prstGeom prst="rect">
            <a:avLst/>
          </a:prstGeom>
          <a:effectLst>
            <a:outerShdw blurRad="50800" dist="101600" dir="2700000" algn="tl" rotWithShape="0">
              <a:prstClr val="black"/>
            </a:outerShdw>
          </a:effectLst>
          <a:scene3d>
            <a:camera prst="isometricOffAxis2Top"/>
            <a:lightRig rig="threePt" dir="t"/>
          </a:scene3d>
        </p:spPr>
      </p:pic>
      <p:grpSp>
        <p:nvGrpSpPr>
          <p:cNvPr id="41" name="Group 40"/>
          <p:cNvGrpSpPr/>
          <p:nvPr/>
        </p:nvGrpSpPr>
        <p:grpSpPr>
          <a:xfrm>
            <a:off x="1155071" y="351710"/>
            <a:ext cx="3692850" cy="4986100"/>
            <a:chOff x="1155071" y="351710"/>
            <a:chExt cx="3692850" cy="4986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343">
              <a:off x="1848375" y="351710"/>
              <a:ext cx="1139517" cy="759381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2209965" y="860404"/>
              <a:ext cx="321469" cy="3392454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155072" y="869929"/>
              <a:ext cx="1376362" cy="4052167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2536198" y="869929"/>
              <a:ext cx="799747" cy="3560853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2531435" y="860405"/>
              <a:ext cx="2316486" cy="3808273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298911" y="4433163"/>
              <a:ext cx="1045368" cy="66675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155071" y="4248026"/>
              <a:ext cx="1054894" cy="6764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3797790" y="4668679"/>
              <a:ext cx="1050131" cy="669131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306406" y="860403"/>
              <a:ext cx="225028" cy="4239509"/>
            </a:xfrm>
            <a:prstGeom prst="line">
              <a:avLst/>
            </a:prstGeom>
            <a:ln w="1905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2531435" y="860404"/>
              <a:ext cx="1266355" cy="4477406"/>
            </a:xfrm>
            <a:prstGeom prst="line">
              <a:avLst/>
            </a:prstGeom>
            <a:ln w="19050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Arrow Connector 44"/>
          <p:cNvCxnSpPr/>
          <p:nvPr/>
        </p:nvCxnSpPr>
        <p:spPr>
          <a:xfrm>
            <a:off x="2502860" y="877499"/>
            <a:ext cx="6036222" cy="935359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7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13 -4.81481E-6 L 0.43607 0.1196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7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“Normal” case for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Stereo imagery, DSM, and point cloud are “add-on” items to existing NAIP acquisition contracts</a:t>
            </a:r>
          </a:p>
          <a:p>
            <a:r>
              <a:rPr lang="en-US" dirty="0" smtClean="0"/>
              <a:t>Costs are &lt;$10/mi</a:t>
            </a:r>
            <a:r>
              <a:rPr lang="en-US" baseline="30000" dirty="0" smtClean="0"/>
              <a:t>2</a:t>
            </a:r>
            <a:r>
              <a:rPr lang="en-US" dirty="0" smtClean="0"/>
              <a:t> (in addition to the NAIP cost)</a:t>
            </a:r>
          </a:p>
          <a:p>
            <a:r>
              <a:rPr lang="en-US" dirty="0" smtClean="0"/>
              <a:t>Production process is not necessarily </a:t>
            </a:r>
            <a:r>
              <a:rPr lang="en-US" dirty="0" smtClean="0"/>
              <a:t>tuned to produce </a:t>
            </a:r>
            <a:r>
              <a:rPr lang="en-US" dirty="0" smtClean="0"/>
              <a:t>a forestry-friendly product</a:t>
            </a:r>
          </a:p>
          <a:p>
            <a:r>
              <a:rPr lang="en-US" dirty="0" smtClean="0"/>
              <a:t>Statewide coverage in 2018:</a:t>
            </a:r>
          </a:p>
          <a:p>
            <a:pPr lvl="1"/>
            <a:r>
              <a:rPr lang="en-US" dirty="0" smtClean="0"/>
              <a:t>Connecticut, Delaware, Maine, Maryland, Massachusetts, New Hampshire, North Carolina, Rhode Island, Tennessee, Vermont, Virginia, West Virginia</a:t>
            </a:r>
          </a:p>
          <a:p>
            <a:pPr lvl="1"/>
            <a:r>
              <a:rPr lang="en-US" dirty="0" smtClean="0"/>
              <a:t>Oregon is doing 30cm imagery and DAP-derived products in 2018-2019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4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case scenario for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Washington DNR photogrammetry department</a:t>
            </a:r>
          </a:p>
          <a:p>
            <a:r>
              <a:rPr lang="en-US" dirty="0" smtClean="0"/>
              <a:t>In-house processing of NAIP-derived stereo imagery</a:t>
            </a:r>
          </a:p>
          <a:p>
            <a:r>
              <a:rPr lang="en-US" dirty="0" smtClean="0"/>
              <a:t>Extensive testing and refinement of software parameters to produce DSM and point clouds </a:t>
            </a:r>
            <a:r>
              <a:rPr lang="en-US" dirty="0" smtClean="0"/>
              <a:t>useful for </a:t>
            </a:r>
            <a:r>
              <a:rPr lang="en-US" dirty="0" smtClean="0"/>
              <a:t>forestry applications</a:t>
            </a:r>
          </a:p>
          <a:p>
            <a:r>
              <a:rPr lang="en-US" dirty="0" smtClean="0"/>
              <a:t>Imagery collected in 2017 required almost 2 years to process</a:t>
            </a:r>
          </a:p>
          <a:p>
            <a:pPr lvl="1"/>
            <a:r>
              <a:rPr lang="en-US" dirty="0" smtClean="0"/>
              <a:t>200Tb for point data</a:t>
            </a:r>
          </a:p>
          <a:p>
            <a:r>
              <a:rPr lang="en-US" dirty="0" smtClean="0"/>
              <a:t>Commercial vendors can’t really afford to duplicate this process</a:t>
            </a:r>
          </a:p>
          <a:p>
            <a:pPr lvl="1"/>
            <a:r>
              <a:rPr lang="en-US" dirty="0" smtClean="0"/>
              <a:t>Software is expensive and doesn’t scale well</a:t>
            </a:r>
          </a:p>
          <a:p>
            <a:pPr lvl="1"/>
            <a:r>
              <a:rPr lang="en-US" dirty="0" smtClean="0"/>
              <a:t>Documentation of parameters is poor</a:t>
            </a:r>
          </a:p>
        </p:txBody>
      </p:sp>
    </p:spTree>
    <p:extLst>
      <p:ext uri="{BB962C8B-B14F-4D97-AF65-F5344CB8AC3E}">
        <p14:creationId xmlns:p14="http://schemas.microsoft.com/office/powerpoint/2010/main" val="25372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DAP and lidar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site is located near Hood Canal in Washington</a:t>
            </a:r>
          </a:p>
          <a:p>
            <a:r>
              <a:rPr lang="en-US" dirty="0" smtClean="0"/>
              <a:t>90,000 acres for the lidar data</a:t>
            </a:r>
          </a:p>
          <a:p>
            <a:r>
              <a:rPr lang="en-US" dirty="0" smtClean="0"/>
              <a:t>DAP data covers entire state</a:t>
            </a:r>
          </a:p>
          <a:p>
            <a:r>
              <a:rPr lang="en-US" dirty="0" smtClean="0"/>
              <a:t>DAP data clipped to match the lidar coverage</a:t>
            </a:r>
          </a:p>
          <a:p>
            <a:r>
              <a:rPr lang="en-US" dirty="0" smtClean="0"/>
              <a:t>Data density</a:t>
            </a:r>
          </a:p>
          <a:p>
            <a:pPr lvl="1"/>
            <a:r>
              <a:rPr lang="en-US" dirty="0" smtClean="0"/>
              <a:t>DAP point density: 5.6 points.m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Lidar pulse density: 13.2 pulses/m</a:t>
            </a:r>
            <a:r>
              <a:rPr lang="en-US" baseline="30000" dirty="0" smtClean="0"/>
              <a:t>2 </a:t>
            </a:r>
            <a:r>
              <a:rPr lang="en-US" dirty="0" smtClean="0"/>
              <a:t>(30.8 points/m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Used first returns for comparison</a:t>
            </a:r>
          </a:p>
          <a:p>
            <a:r>
              <a:rPr lang="en-US" dirty="0" smtClean="0"/>
              <a:t>Ground model from lidar used to normalize DAP &amp; lidar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528" y="253139"/>
            <a:ext cx="3142649" cy="21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3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Point clouds (visual)</a:t>
            </a:r>
          </a:p>
          <a:p>
            <a:r>
              <a:rPr lang="en-US" dirty="0" smtClean="0"/>
              <a:t>Canopy height model (visual)</a:t>
            </a:r>
          </a:p>
          <a:p>
            <a:r>
              <a:rPr lang="en-US" dirty="0" smtClean="0"/>
              <a:t>Metrics computed from point cloud and canopy surface (quantitative)</a:t>
            </a:r>
          </a:p>
          <a:p>
            <a:endParaRPr lang="en-US" dirty="0"/>
          </a:p>
          <a:p>
            <a:r>
              <a:rPr lang="en-US" dirty="0" smtClean="0"/>
              <a:t>Most comparisons done using a set of 3,766 1 ha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0" y="1286648"/>
            <a:ext cx="7107195" cy="53303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beginning…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43" y="1853248"/>
            <a:ext cx="3709087" cy="370908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873" y="924843"/>
            <a:ext cx="4543742" cy="2532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31" y="924844"/>
            <a:ext cx="4513167" cy="2532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73" y="3670523"/>
            <a:ext cx="4513167" cy="2744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56" y="3670523"/>
            <a:ext cx="4543742" cy="2744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1376" y="470730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1</a:t>
            </a:r>
            <a:r>
              <a:rPr lang="en-US" baseline="30000" dirty="0" smtClean="0"/>
              <a:t>st</a:t>
            </a:r>
            <a:r>
              <a:rPr lang="en-US" dirty="0" smtClean="0"/>
              <a:t> returns only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16184" y="470730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all returns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458027" y="1187231"/>
            <a:ext cx="1350305" cy="677154"/>
            <a:chOff x="10458027" y="1187231"/>
            <a:chExt cx="1350305" cy="677154"/>
          </a:xfrm>
        </p:grpSpPr>
        <p:sp>
          <p:nvSpPr>
            <p:cNvPr id="3" name="Rectangle 2"/>
            <p:cNvSpPr/>
            <p:nvPr/>
          </p:nvSpPr>
          <p:spPr>
            <a:xfrm>
              <a:off x="10458027" y="1232747"/>
              <a:ext cx="684106" cy="216746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458027" y="1602124"/>
              <a:ext cx="684106" cy="21674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251769" y="1187231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DAP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51769" y="1556608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lidar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3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017" y="3674795"/>
            <a:ext cx="6110627" cy="2077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50" y="3674796"/>
            <a:ext cx="5464678" cy="2077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50" y="1357690"/>
            <a:ext cx="9654011" cy="1602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1482" y="3251276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1</a:t>
            </a:r>
            <a:r>
              <a:rPr lang="en-US" baseline="30000" dirty="0" smtClean="0"/>
              <a:t>st</a:t>
            </a:r>
            <a:r>
              <a:rPr lang="en-US" dirty="0" smtClean="0"/>
              <a:t> returns only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80344" y="3251276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 all returns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458027" y="1187231"/>
            <a:ext cx="1350305" cy="677154"/>
            <a:chOff x="10458027" y="1187231"/>
            <a:chExt cx="1350305" cy="677154"/>
          </a:xfrm>
        </p:grpSpPr>
        <p:sp>
          <p:nvSpPr>
            <p:cNvPr id="8" name="Rectangle 7"/>
            <p:cNvSpPr/>
            <p:nvPr/>
          </p:nvSpPr>
          <p:spPr>
            <a:xfrm>
              <a:off x="10458027" y="1232747"/>
              <a:ext cx="684106" cy="216746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458027" y="1602124"/>
              <a:ext cx="684106" cy="21674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51769" y="1187231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DAP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51769" y="1556608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lidar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699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615" y="930294"/>
            <a:ext cx="2682245" cy="2243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45" y="930294"/>
            <a:ext cx="2682245" cy="2243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614" y="3395467"/>
            <a:ext cx="2682245" cy="2243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45" y="3395467"/>
            <a:ext cx="2682245" cy="224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98" y="930293"/>
            <a:ext cx="2682245" cy="224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333" y="930293"/>
            <a:ext cx="2682245" cy="2243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7498" y="3395466"/>
            <a:ext cx="2682245" cy="2243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6333" y="3395466"/>
            <a:ext cx="2682245" cy="22433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5286" y="45004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5555" y="45004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6274" y="450041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06638" y="450041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</a:t>
            </a:r>
          </a:p>
        </p:txBody>
      </p:sp>
    </p:spTree>
    <p:extLst>
      <p:ext uri="{BB962C8B-B14F-4D97-AF65-F5344CB8AC3E}">
        <p14:creationId xmlns:p14="http://schemas.microsoft.com/office/powerpoint/2010/main" val="9362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428" y="45957"/>
            <a:ext cx="2682245" cy="3179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5" y="45957"/>
            <a:ext cx="2682245" cy="3179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741" y="45957"/>
            <a:ext cx="2682245" cy="317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508" y="45957"/>
            <a:ext cx="2682245" cy="3179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427" y="3608468"/>
            <a:ext cx="2682245" cy="3179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51" y="3608468"/>
            <a:ext cx="2682245" cy="3179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824" y="3608468"/>
            <a:ext cx="2682245" cy="3179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8507" y="3608468"/>
            <a:ext cx="2682245" cy="31790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4289" y="3230077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84558" y="3230077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5277" y="323007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75641" y="323007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</a:t>
            </a:r>
          </a:p>
        </p:txBody>
      </p:sp>
    </p:spTree>
    <p:extLst>
      <p:ext uri="{BB962C8B-B14F-4D97-AF65-F5344CB8AC3E}">
        <p14:creationId xmlns:p14="http://schemas.microsoft.com/office/powerpoint/2010/main" val="23662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visual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DAP captures the upper canopy surface and large areas of bare ground</a:t>
            </a:r>
          </a:p>
          <a:p>
            <a:r>
              <a:rPr lang="en-US" dirty="0" smtClean="0"/>
              <a:t>DAP is noisy…lots of anomalies</a:t>
            </a:r>
          </a:p>
          <a:p>
            <a:r>
              <a:rPr lang="en-US" dirty="0" smtClean="0"/>
              <a:t>DAP has problems near water…both open water and water under canopy (riparian areas)</a:t>
            </a:r>
          </a:p>
          <a:p>
            <a:r>
              <a:rPr lang="en-US" dirty="0" smtClean="0"/>
              <a:t>Scattered individual trees are often missed or poorly represented</a:t>
            </a:r>
          </a:p>
          <a:p>
            <a:r>
              <a:rPr lang="en-US" dirty="0" smtClean="0"/>
              <a:t>Small gaps are missed</a:t>
            </a:r>
          </a:p>
        </p:txBody>
      </p:sp>
    </p:spTree>
    <p:extLst>
      <p:ext uri="{BB962C8B-B14F-4D97-AF65-F5344CB8AC3E}">
        <p14:creationId xmlns:p14="http://schemas.microsoft.com/office/powerpoint/2010/main" val="30696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 detection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343">
            <a:off x="1555465" y="1293231"/>
            <a:ext cx="1139517" cy="759381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cxnSp>
        <p:nvCxnSpPr>
          <p:cNvPr id="7" name="Straight Connector 6"/>
          <p:cNvCxnSpPr/>
          <p:nvPr/>
        </p:nvCxnSpPr>
        <p:spPr>
          <a:xfrm>
            <a:off x="189395" y="5922945"/>
            <a:ext cx="2575003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55" y="4551345"/>
            <a:ext cx="342900" cy="1371600"/>
          </a:xfrm>
          <a:prstGeom prst="rect">
            <a:avLst/>
          </a:prstGeom>
          <a:effectLst>
            <a:outerShdw blurRad="50800" dist="38100" dir="2700000" algn="tl" rotWithShape="0">
              <a:srgbClr val="92D050">
                <a:alpha val="40000"/>
              </a:srgb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2125223" y="1853517"/>
            <a:ext cx="1" cy="4069429"/>
          </a:xfrm>
          <a:prstGeom prst="line">
            <a:avLst/>
          </a:prstGeom>
          <a:ln w="254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8946" y="1853517"/>
            <a:ext cx="1426278" cy="4069429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60874" y="3413912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19.4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8878340">
            <a:off x="1644980" y="2683921"/>
            <a:ext cx="569786" cy="525145"/>
          </a:xfrm>
          <a:prstGeom prst="arc">
            <a:avLst>
              <a:gd name="adj1" fmla="val 15164845"/>
              <a:gd name="adj2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430106" y="5093531"/>
            <a:ext cx="40460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150’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698946" y="6164733"/>
            <a:ext cx="53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53’</a:t>
            </a:r>
            <a:endParaRPr lang="en-US" sz="1400" dirty="0"/>
          </a:p>
        </p:txBody>
      </p:sp>
      <p:cxnSp>
        <p:nvCxnSpPr>
          <p:cNvPr id="34" name="Straight Connector 33"/>
          <p:cNvCxnSpPr>
            <a:endCxn id="9" idx="0"/>
          </p:cNvCxnSpPr>
          <p:nvPr/>
        </p:nvCxnSpPr>
        <p:spPr>
          <a:xfrm flipH="1">
            <a:off x="1214605" y="4551345"/>
            <a:ext cx="7152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/>
          <p:cNvSpPr/>
          <p:nvPr/>
        </p:nvSpPr>
        <p:spPr>
          <a:xfrm rot="16200000">
            <a:off x="855564" y="5786875"/>
            <a:ext cx="202424" cy="515659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stCxn id="31" idx="2"/>
          </p:cNvCxnSpPr>
          <p:nvPr/>
        </p:nvCxnSpPr>
        <p:spPr>
          <a:xfrm>
            <a:off x="1632407" y="5401308"/>
            <a:ext cx="0" cy="5180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31" idx="0"/>
          </p:cNvCxnSpPr>
          <p:nvPr/>
        </p:nvCxnSpPr>
        <p:spPr>
          <a:xfrm flipV="1">
            <a:off x="1632407" y="4558868"/>
            <a:ext cx="0" cy="5346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849201" y="984142"/>
            <a:ext cx="7125160" cy="5501416"/>
            <a:chOff x="3849201" y="984142"/>
            <a:chExt cx="7125160" cy="5501416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849201" y="1853248"/>
              <a:ext cx="3237711" cy="4076893"/>
            </a:xfrm>
            <a:prstGeom prst="line">
              <a:avLst/>
            </a:prstGeom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086912" y="1853248"/>
              <a:ext cx="0" cy="407689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3849203" y="5923271"/>
              <a:ext cx="6475415" cy="68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86912" y="1853248"/>
              <a:ext cx="3237706" cy="4083764"/>
            </a:xfrm>
            <a:prstGeom prst="line">
              <a:avLst/>
            </a:prstGeom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Arc 67"/>
            <p:cNvSpPr/>
            <p:nvPr/>
          </p:nvSpPr>
          <p:spPr>
            <a:xfrm rot="8660620">
              <a:off x="6403277" y="1964566"/>
              <a:ext cx="850467" cy="850467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63486" y="2860497"/>
              <a:ext cx="84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38.65</a:t>
              </a: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7078133" y="5923271"/>
              <a:ext cx="16276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519" y="4551671"/>
              <a:ext cx="342900" cy="1371600"/>
            </a:xfrm>
            <a:prstGeom prst="rect">
              <a:avLst/>
            </a:prstGeom>
            <a:effectLst>
              <a:outerShdw blurRad="50800" dist="38100" dir="2700000" algn="tl" rotWithShape="0">
                <a:srgbClr val="92D050">
                  <a:alpha val="40000"/>
                </a:srgbClr>
              </a:outerShdw>
            </a:effectLst>
          </p:spPr>
        </p:pic>
        <p:sp>
          <p:nvSpPr>
            <p:cNvPr id="75" name="Left Brace 74"/>
            <p:cNvSpPr/>
            <p:nvPr/>
          </p:nvSpPr>
          <p:spPr>
            <a:xfrm rot="16200000">
              <a:off x="4274950" y="5520290"/>
              <a:ext cx="202424" cy="1049614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064576" y="6177781"/>
              <a:ext cx="6231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120’</a:t>
              </a:r>
              <a:endParaRPr lang="en-US" sz="1400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7086912" y="1853248"/>
              <a:ext cx="1618853" cy="4070023"/>
            </a:xfrm>
            <a:prstGeom prst="line">
              <a:avLst/>
            </a:prstGeom>
            <a:ln w="12700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159" y="4558868"/>
              <a:ext cx="342900" cy="1371600"/>
            </a:xfrm>
            <a:prstGeom prst="rect">
              <a:avLst/>
            </a:prstGeom>
            <a:effectLst>
              <a:outerShdw blurRad="50800" dist="38100" dir="2700000" algn="tl" rotWithShape="0">
                <a:srgbClr val="92D050">
                  <a:alpha val="40000"/>
                </a:srgbClr>
              </a:outerShdw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8166139" y="6177781"/>
              <a:ext cx="5396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53’</a:t>
              </a:r>
              <a:endParaRPr lang="en-US" sz="1400" dirty="0"/>
            </a:p>
          </p:txBody>
        </p:sp>
        <p:sp>
          <p:nvSpPr>
            <p:cNvPr id="81" name="Left Brace 80"/>
            <p:cNvSpPr/>
            <p:nvPr/>
          </p:nvSpPr>
          <p:spPr>
            <a:xfrm rot="16200000">
              <a:off x="8322757" y="5799923"/>
              <a:ext cx="202424" cy="51565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065333" y="1314640"/>
              <a:ext cx="29090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Field-of-view (across track)</a:t>
              </a:r>
            </a:p>
            <a:p>
              <a:r>
                <a:rPr lang="en-US" sz="1600" dirty="0" smtClean="0"/>
                <a:t>Forward </a:t>
              </a:r>
              <a:r>
                <a:rPr lang="en-US" sz="1600" dirty="0"/>
                <a:t>look: 65.2</a:t>
              </a:r>
              <a:r>
                <a: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sz="1600" dirty="0"/>
            </a:p>
            <a:p>
              <a:r>
                <a:rPr lang="en-US" sz="1600" b="1" dirty="0"/>
                <a:t>Nadir look: 77.3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sz="1600" b="1" dirty="0"/>
            </a:p>
            <a:p>
              <a:r>
                <a:rPr lang="en-US" sz="1600" b="1" dirty="0"/>
                <a:t>Backward look: 71.4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°</a:t>
              </a:r>
              <a:endParaRPr lang="en-US" sz="1600" b="1" dirty="0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647" y="984142"/>
              <a:ext cx="1908531" cy="124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5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11" y="686171"/>
            <a:ext cx="2682245" cy="2657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603" y="686168"/>
            <a:ext cx="2682245" cy="2657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37" y="3509769"/>
            <a:ext cx="2682245" cy="2657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1129" y="3509768"/>
            <a:ext cx="2682245" cy="2657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10" y="3509769"/>
            <a:ext cx="2682245" cy="2657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603" y="3509769"/>
            <a:ext cx="2682245" cy="2657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9037" y="686168"/>
            <a:ext cx="2682245" cy="2657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1130" y="686168"/>
            <a:ext cx="2682245" cy="2657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27451" y="25001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8743" y="25238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88978" y="25238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90269" y="25001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</a:t>
            </a:r>
          </a:p>
        </p:txBody>
      </p:sp>
    </p:spTree>
    <p:extLst>
      <p:ext uri="{BB962C8B-B14F-4D97-AF65-F5344CB8AC3E}">
        <p14:creationId xmlns:p14="http://schemas.microsoft.com/office/powerpoint/2010/main" val="29186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5" y="981075"/>
            <a:ext cx="4721300" cy="49004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587" y="981075"/>
            <a:ext cx="4720998" cy="4895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5976" y="5267102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lidar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1343" y="528615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DAP</a:t>
            </a:r>
          </a:p>
        </p:txBody>
      </p:sp>
    </p:spTree>
    <p:extLst>
      <p:ext uri="{BB962C8B-B14F-4D97-AF65-F5344CB8AC3E}">
        <p14:creationId xmlns:p14="http://schemas.microsoft.com/office/powerpoint/2010/main" val="3487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84" y="0"/>
            <a:ext cx="506343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19" y="0"/>
            <a:ext cx="50570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5526" y="1012016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lidar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24293" y="101223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DAP</a:t>
            </a:r>
          </a:p>
        </p:txBody>
      </p:sp>
    </p:spTree>
    <p:extLst>
      <p:ext uri="{BB962C8B-B14F-4D97-AF65-F5344CB8AC3E}">
        <p14:creationId xmlns:p14="http://schemas.microsoft.com/office/powerpoint/2010/main" val="21686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64" y="1438275"/>
            <a:ext cx="4826497" cy="470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1438275"/>
            <a:ext cx="4826747" cy="4705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5831" y="106894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lidar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6941" y="106894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DAP</a:t>
            </a:r>
          </a:p>
        </p:txBody>
      </p:sp>
    </p:spTree>
    <p:extLst>
      <p:ext uri="{BB962C8B-B14F-4D97-AF65-F5344CB8AC3E}">
        <p14:creationId xmlns:p14="http://schemas.microsoft.com/office/powerpoint/2010/main" val="42223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" y="647700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 photo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8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CHM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general, CHMs aren’t bad</a:t>
            </a:r>
          </a:p>
          <a:p>
            <a:r>
              <a:rPr lang="en-US" dirty="0" smtClean="0"/>
              <a:t>Not identical to the lidar CHM</a:t>
            </a:r>
          </a:p>
          <a:p>
            <a:r>
              <a:rPr lang="en-US" dirty="0" smtClean="0"/>
              <a:t>Edges between vegetation types are fairly distinct and sharp</a:t>
            </a:r>
          </a:p>
          <a:p>
            <a:r>
              <a:rPr lang="en-US" dirty="0" smtClean="0"/>
              <a:t>Individual trees are lost or poorly represented</a:t>
            </a:r>
          </a:p>
          <a:p>
            <a:r>
              <a:rPr lang="en-US" dirty="0" smtClean="0"/>
              <a:t>There are blunders in the point data that propagate to the CHMs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3,766 1ha samples clipped from lidar and DAP point clouds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lidar</a:t>
            </a:r>
            <a:r>
              <a:rPr lang="en-US" dirty="0" smtClean="0"/>
              <a:t> bare-ground surface to normalize both data sets</a:t>
            </a:r>
          </a:p>
          <a:p>
            <a:r>
              <a:rPr lang="en-US" dirty="0" smtClean="0"/>
              <a:t>Compare basic metrics from points</a:t>
            </a:r>
          </a:p>
          <a:p>
            <a:r>
              <a:rPr lang="en-US" dirty="0" smtClean="0"/>
              <a:t>Create CHMs and compare metrics derived from CHMs</a:t>
            </a:r>
          </a:p>
          <a:p>
            <a:r>
              <a:rPr lang="en-US" dirty="0" smtClean="0"/>
              <a:t>Stratify samples using canopy cover computed from lidar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2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Metrics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464" y="1658551"/>
            <a:ext cx="2034109" cy="32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7803325" y="4887830"/>
            <a:ext cx="3248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0" dirty="0" smtClean="0">
                <a:latin typeface="+mn-lt"/>
              </a:rPr>
              <a:t>CHM metrics:</a:t>
            </a:r>
            <a:endParaRPr lang="en-US" sz="2000" i="0" dirty="0">
              <a:latin typeface="+mn-lt"/>
            </a:endParaRP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i="0" dirty="0" smtClean="0">
                <a:latin typeface="+mn-lt"/>
              </a:rPr>
              <a:t>Volume under surface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i="0" dirty="0" smtClean="0">
                <a:latin typeface="+mn-lt"/>
              </a:rPr>
              <a:t>rumple </a:t>
            </a:r>
            <a:r>
              <a:rPr lang="en-US" sz="1800" i="0" dirty="0">
                <a:latin typeface="+mn-lt"/>
              </a:rPr>
              <a:t>(</a:t>
            </a:r>
            <a:r>
              <a:rPr lang="en-US" sz="1800" i="0" dirty="0" err="1">
                <a:latin typeface="+mn-lt"/>
              </a:rPr>
              <a:t>rugosity</a:t>
            </a:r>
            <a:r>
              <a:rPr lang="en-US" sz="1800" i="0" dirty="0">
                <a:latin typeface="+mn-lt"/>
              </a:rPr>
              <a:t>)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933457" y="1447854"/>
            <a:ext cx="3412907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1800" b="1" dirty="0" smtClean="0"/>
              <a:t>Metrics computed using return heights</a:t>
            </a:r>
          </a:p>
          <a:p>
            <a:pPr lvl="1">
              <a:defRPr/>
            </a:pPr>
            <a:r>
              <a:rPr lang="en-US" sz="1600" b="1" dirty="0" smtClean="0"/>
              <a:t>Min, Max, Mean</a:t>
            </a:r>
          </a:p>
          <a:p>
            <a:pPr lvl="1">
              <a:defRPr/>
            </a:pPr>
            <a:r>
              <a:rPr lang="en-US" sz="1600" b="1" dirty="0" smtClean="0"/>
              <a:t>Median, Mode, </a:t>
            </a:r>
            <a:r>
              <a:rPr lang="en-US" sz="1600" b="1" dirty="0" err="1" smtClean="0"/>
              <a:t>Std</a:t>
            </a:r>
            <a:r>
              <a:rPr lang="en-US" sz="1600" b="1" dirty="0" smtClean="0"/>
              <a:t> Dev</a:t>
            </a:r>
          </a:p>
          <a:p>
            <a:pPr lvl="1">
              <a:defRPr/>
            </a:pPr>
            <a:r>
              <a:rPr lang="en-US" sz="1600" b="1" dirty="0" smtClean="0"/>
              <a:t>Percentile heights</a:t>
            </a:r>
          </a:p>
          <a:p>
            <a:pPr lvl="1">
              <a:defRPr/>
            </a:pPr>
            <a:r>
              <a:rPr lang="en-US" sz="1600" b="1" dirty="0" smtClean="0"/>
              <a:t>Skewness, Kurtosis</a:t>
            </a:r>
          </a:p>
          <a:p>
            <a:pPr lvl="1">
              <a:defRPr/>
            </a:pPr>
            <a:r>
              <a:rPr lang="en-US" sz="1600" b="1" dirty="0" smtClean="0"/>
              <a:t>Canopy cover</a:t>
            </a:r>
          </a:p>
          <a:p>
            <a:pPr lvl="1">
              <a:defRPr/>
            </a:pPr>
            <a:r>
              <a:rPr lang="en-US" sz="1600" b="1" dirty="0" smtClean="0"/>
              <a:t>Cover above mean</a:t>
            </a:r>
          </a:p>
          <a:p>
            <a:pPr lvl="1">
              <a:defRPr/>
            </a:pPr>
            <a:r>
              <a:rPr lang="en-US" sz="1600" b="1" dirty="0" smtClean="0"/>
              <a:t>Cover above mode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78729" y="1313280"/>
            <a:ext cx="3808622" cy="4765675"/>
            <a:chOff x="60645" y="1828800"/>
            <a:chExt cx="3808622" cy="4765675"/>
          </a:xfrm>
        </p:grpSpPr>
        <p:pic>
          <p:nvPicPr>
            <p:cNvPr id="24" name="Picture 4" descr="data_plot_outline_highlight_plot_only_side_noground_metric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r="27957"/>
            <a:stretch>
              <a:fillRect/>
            </a:stretch>
          </p:blipFill>
          <p:spPr bwMode="auto">
            <a:xfrm>
              <a:off x="609600" y="1828800"/>
              <a:ext cx="3124200" cy="476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 bwMode="auto">
            <a:xfrm>
              <a:off x="541867" y="5808133"/>
              <a:ext cx="3327400" cy="0"/>
            </a:xfrm>
            <a:prstGeom prst="line">
              <a:avLst/>
            </a:prstGeom>
            <a:solidFill>
              <a:srgbClr val="339966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60645" y="5672779"/>
              <a:ext cx="481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6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67194"/>
              </p:ext>
            </p:extLst>
          </p:nvPr>
        </p:nvGraphicFramePr>
        <p:xfrm>
          <a:off x="993775" y="1005413"/>
          <a:ext cx="9017000" cy="46333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3400"/>
                <a:gridCol w="1803400"/>
                <a:gridCol w="1803400"/>
                <a:gridCol w="1803400"/>
                <a:gridCol w="1803400"/>
              </a:tblGrid>
              <a:tr h="4212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Lidar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Mean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StdDev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Mean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StdDev</a:t>
                      </a:r>
                      <a:endParaRPr lang="en-US" b="1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Ave </a:t>
                      </a:r>
                      <a:r>
                        <a:rPr lang="en-US" dirty="0" err="1" smtClean="0"/>
                        <a:t>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29.07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StdDev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9.49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P10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36.07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26.28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P25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49.31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29.60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P50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64.79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31.87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P80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85.23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82.45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33.75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P95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34.58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Cover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27.33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76.01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30.55</a:t>
                      </a:r>
                      <a:endParaRPr lang="en-US" dirty="0"/>
                    </a:p>
                  </a:txBody>
                  <a:tcPr/>
                </a:tc>
              </a:tr>
              <a:tr h="421217">
                <a:tc>
                  <a:txBody>
                    <a:bodyPr/>
                    <a:lstStyle/>
                    <a:p>
                      <a:r>
                        <a:rPr lang="en-US" dirty="0" smtClean="0"/>
                        <a:t>CHM Rumple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57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409575"/>
            <a:ext cx="4421957" cy="2938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12" y="409576"/>
            <a:ext cx="4320607" cy="2938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3458213"/>
            <a:ext cx="4421957" cy="292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812" y="3458213"/>
            <a:ext cx="4320607" cy="29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8" y="366713"/>
            <a:ext cx="4071937" cy="2978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0" y="356013"/>
            <a:ext cx="4113509" cy="2978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8" y="3671888"/>
            <a:ext cx="4095779" cy="3005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350" y="3671888"/>
            <a:ext cx="4113509" cy="30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88514" cy="1400530"/>
          </a:xfrm>
        </p:spPr>
        <p:txBody>
          <a:bodyPr/>
          <a:lstStyle/>
          <a:p>
            <a:r>
              <a:rPr lang="en-US" dirty="0" smtClean="0"/>
              <a:t>Conclusions from metric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commonly used metrics agree pretty well</a:t>
            </a:r>
          </a:p>
          <a:p>
            <a:pPr lvl="1"/>
            <a:r>
              <a:rPr lang="en-US" dirty="0" smtClean="0"/>
              <a:t>Upper canopy metrics are better</a:t>
            </a:r>
          </a:p>
          <a:p>
            <a:pPr lvl="1"/>
            <a:r>
              <a:rPr lang="en-US" dirty="0" smtClean="0"/>
              <a:t>Lower canopy is not really represented in DAP</a:t>
            </a:r>
          </a:p>
          <a:p>
            <a:pPr lvl="1"/>
            <a:r>
              <a:rPr lang="en-US" dirty="0" smtClean="0"/>
              <a:t>Agreement is better for higher density forests</a:t>
            </a:r>
          </a:p>
          <a:p>
            <a:r>
              <a:rPr lang="en-US" dirty="0" smtClean="0"/>
              <a:t>DAP point metrics have more noise (higher standard deviation)</a:t>
            </a:r>
          </a:p>
          <a:p>
            <a:r>
              <a:rPr lang="en-US" dirty="0" smtClean="0"/>
              <a:t>CHM metrics reflect overall canopy smoothing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Overall, DAP data captures information describing the </a:t>
            </a:r>
            <a:r>
              <a:rPr lang="en-US" dirty="0" err="1" smtClean="0"/>
              <a:t>overstory</a:t>
            </a:r>
            <a:r>
              <a:rPr lang="en-US" dirty="0" smtClean="0"/>
              <a:t> canopy…limited information for mid- and understory vegetation</a:t>
            </a:r>
          </a:p>
          <a:p>
            <a:r>
              <a:rPr lang="en-US" dirty="0" err="1" smtClean="0"/>
              <a:t>Overstory</a:t>
            </a:r>
            <a:r>
              <a:rPr lang="en-US" dirty="0" smtClean="0"/>
              <a:t> detail is missing…but may not be missed</a:t>
            </a:r>
          </a:p>
          <a:p>
            <a:r>
              <a:rPr lang="en-US" dirty="0" smtClean="0"/>
              <a:t>Overall quality is lower as stand density decreases</a:t>
            </a:r>
          </a:p>
          <a:p>
            <a:r>
              <a:rPr lang="en-US" dirty="0" smtClean="0"/>
              <a:t>Noise is a problem so you have to be careful to use metrics or data products that are not affected by noise or extreme values</a:t>
            </a:r>
          </a:p>
          <a:p>
            <a:r>
              <a:rPr lang="en-US" dirty="0" smtClean="0"/>
              <a:t>Vendors are still figuring out the process</a:t>
            </a:r>
          </a:p>
          <a:p>
            <a:pPr lvl="1"/>
            <a:r>
              <a:rPr lang="en-US" dirty="0" smtClean="0"/>
              <a:t>Data inspection process is more complex and the errors are not the same as we see in lidar data</a:t>
            </a:r>
          </a:p>
          <a:p>
            <a:pPr lvl="1"/>
            <a:r>
              <a:rPr lang="en-US" dirty="0" smtClean="0"/>
              <a:t>It may not be possible to fix some problems easily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You have to have a ground model from another source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photogrammetry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Photogrammetry </a:t>
            </a:r>
            <a:r>
              <a:rPr lang="en-US" dirty="0" smtClean="0"/>
              <a:t>relies on multiple </a:t>
            </a:r>
            <a:r>
              <a:rPr lang="en-US" dirty="0"/>
              <a:t>views of the same point on the ground from two </a:t>
            </a:r>
            <a:r>
              <a:rPr lang="en-US" dirty="0" smtClean="0"/>
              <a:t>or more observation points (aircraft positions).</a:t>
            </a:r>
          </a:p>
          <a:p>
            <a:r>
              <a:rPr lang="en-US" dirty="0" smtClean="0"/>
              <a:t>Parallax </a:t>
            </a:r>
            <a:r>
              <a:rPr lang="en-US" dirty="0"/>
              <a:t>is the apparent displacement in the position of an object, with respect to a frame of reference, caused by a shift in the position of observation</a:t>
            </a:r>
            <a:r>
              <a:rPr lang="en-US" dirty="0" smtClean="0"/>
              <a:t>. (Wolf 1974)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20" y="1744662"/>
            <a:ext cx="46085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4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photogrammetry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Objects </a:t>
            </a:r>
            <a:r>
              <a:rPr lang="en-US" dirty="0"/>
              <a:t>closer to the position of observation </a:t>
            </a:r>
            <a:r>
              <a:rPr lang="en-US" dirty="0" smtClean="0"/>
              <a:t>(aerial camera</a:t>
            </a:r>
            <a:r>
              <a:rPr lang="en-US" dirty="0"/>
              <a:t>, eyes) have </a:t>
            </a:r>
            <a:r>
              <a:rPr lang="en-US" dirty="0" smtClean="0"/>
              <a:t>greater </a:t>
            </a:r>
            <a:r>
              <a:rPr lang="en-US" dirty="0"/>
              <a:t>parallax </a:t>
            </a:r>
            <a:r>
              <a:rPr lang="en-US" dirty="0" smtClean="0"/>
              <a:t>than objects </a:t>
            </a:r>
            <a:r>
              <a:rPr lang="en-US" dirty="0"/>
              <a:t>further </a:t>
            </a:r>
            <a:r>
              <a:rPr lang="en-US" dirty="0" smtClean="0"/>
              <a:t>away.</a:t>
            </a:r>
          </a:p>
          <a:p>
            <a:r>
              <a:rPr lang="en-US" dirty="0" smtClean="0"/>
              <a:t>You </a:t>
            </a:r>
            <a:r>
              <a:rPr lang="en-US" dirty="0"/>
              <a:t>can use parallax </a:t>
            </a:r>
            <a:r>
              <a:rPr lang="en-US" dirty="0" smtClean="0"/>
              <a:t>differences between images to </a:t>
            </a:r>
            <a:r>
              <a:rPr lang="en-US" dirty="0"/>
              <a:t>determine the </a:t>
            </a:r>
            <a:r>
              <a:rPr lang="en-US" dirty="0" smtClean="0"/>
              <a:t>distance to various objects.</a:t>
            </a:r>
          </a:p>
          <a:p>
            <a:r>
              <a:rPr lang="en-US" dirty="0" smtClean="0"/>
              <a:t>If you know the position of the observation point (aircraft), you can produce XYZ </a:t>
            </a:r>
            <a:r>
              <a:rPr lang="en-US" dirty="0" smtClean="0"/>
              <a:t>measurements for objects in the photo.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Orthophotos combine the advantages of a map (e.g. constant scale, orthographic projection) with those of a photo (realism and level of detail)</a:t>
            </a:r>
          </a:p>
          <a:p>
            <a:r>
              <a:rPr lang="en-US" dirty="0" smtClean="0"/>
              <a:t>You can measure areas and distances directly on an orthophoto (you can’t on aerial photos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388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Images that have been orthorectified…</a:t>
            </a:r>
          </a:p>
          <a:p>
            <a:pPr lvl="1"/>
            <a:r>
              <a:rPr lang="en-US" dirty="0" smtClean="0"/>
              <a:t>Remove geometric errors caused by:</a:t>
            </a:r>
          </a:p>
          <a:p>
            <a:pPr lvl="2"/>
            <a:r>
              <a:rPr lang="en-US" dirty="0" smtClean="0"/>
              <a:t>Camera/sensor orientation</a:t>
            </a:r>
          </a:p>
          <a:p>
            <a:pPr lvl="2"/>
            <a:r>
              <a:rPr lang="en-US" dirty="0" smtClean="0"/>
              <a:t>Distortions due to optics</a:t>
            </a:r>
          </a:p>
          <a:p>
            <a:pPr lvl="2"/>
            <a:r>
              <a:rPr lang="en-US" dirty="0" smtClean="0"/>
              <a:t>Relief displacement (elevation or object height)</a:t>
            </a:r>
          </a:p>
          <a:p>
            <a:pPr lvl="2"/>
            <a:r>
              <a:rPr lang="en-US" dirty="0" smtClean="0"/>
              <a:t>Earth curvature</a:t>
            </a:r>
          </a:p>
        </p:txBody>
      </p:sp>
    </p:spTree>
    <p:extLst>
      <p:ext uri="{BB962C8B-B14F-4D97-AF65-F5344CB8AC3E}">
        <p14:creationId xmlns:p14="http://schemas.microsoft.com/office/powerpoint/2010/main" val="1831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813" y="-1484717"/>
            <a:ext cx="13571838" cy="10172080"/>
          </a:xfrm>
        </p:spPr>
      </p:pic>
    </p:spTree>
    <p:extLst>
      <p:ext uri="{BB962C8B-B14F-4D97-AF65-F5344CB8AC3E}">
        <p14:creationId xmlns:p14="http://schemas.microsoft.com/office/powerpoint/2010/main" val="404263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/>
          <p:cNvSpPr/>
          <p:nvPr/>
        </p:nvSpPr>
        <p:spPr>
          <a:xfrm>
            <a:off x="2847117" y="1820201"/>
            <a:ext cx="375503" cy="990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071523" y="1091537"/>
            <a:ext cx="1938338" cy="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874005" y="4461183"/>
            <a:ext cx="333375" cy="1165533"/>
            <a:chOff x="7105650" y="4467225"/>
            <a:chExt cx="333375" cy="1165533"/>
          </a:xfrm>
        </p:grpSpPr>
        <p:sp>
          <p:nvSpPr>
            <p:cNvPr id="27" name="Isosceles Triangle 26"/>
            <p:cNvSpPr/>
            <p:nvPr/>
          </p:nvSpPr>
          <p:spPr>
            <a:xfrm>
              <a:off x="7105650" y="4467225"/>
              <a:ext cx="333375" cy="728663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27" idx="3"/>
            </p:cNvCxnSpPr>
            <p:nvPr/>
          </p:nvCxnSpPr>
          <p:spPr>
            <a:xfrm flipH="1">
              <a:off x="7272337" y="5195888"/>
              <a:ext cx="1" cy="436870"/>
            </a:xfrm>
            <a:prstGeom prst="line">
              <a:avLst/>
            </a:prstGeom>
            <a:ln w="41275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3040693" y="1091537"/>
            <a:ext cx="0" cy="4541221"/>
          </a:xfrm>
          <a:prstGeom prst="line">
            <a:avLst/>
          </a:prstGeom>
          <a:ln w="127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116088" y="4461183"/>
            <a:ext cx="333375" cy="1165533"/>
            <a:chOff x="7105650" y="4467225"/>
            <a:chExt cx="333375" cy="1165533"/>
          </a:xfrm>
        </p:grpSpPr>
        <p:sp>
          <p:nvSpPr>
            <p:cNvPr id="35" name="Isosceles Triangle 34"/>
            <p:cNvSpPr/>
            <p:nvPr/>
          </p:nvSpPr>
          <p:spPr>
            <a:xfrm>
              <a:off x="7105650" y="4467225"/>
              <a:ext cx="333375" cy="728663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stCxn id="35" idx="3"/>
            </p:cNvCxnSpPr>
            <p:nvPr/>
          </p:nvCxnSpPr>
          <p:spPr>
            <a:xfrm flipH="1">
              <a:off x="7272337" y="5195888"/>
              <a:ext cx="1" cy="436870"/>
            </a:xfrm>
            <a:prstGeom prst="line">
              <a:avLst/>
            </a:prstGeom>
            <a:ln w="41275"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H="1">
            <a:off x="1286464" y="1091537"/>
            <a:ext cx="2281711" cy="3369646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endCxn id="35" idx="4"/>
          </p:cNvCxnSpPr>
          <p:nvPr/>
        </p:nvCxnSpPr>
        <p:spPr>
          <a:xfrm flipH="1">
            <a:off x="1449463" y="1091537"/>
            <a:ext cx="1957932" cy="4098309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/>
          <p:cNvGrpSpPr/>
          <p:nvPr/>
        </p:nvGrpSpPr>
        <p:grpSpPr>
          <a:xfrm>
            <a:off x="5165313" y="830638"/>
            <a:ext cx="4788385" cy="4788385"/>
            <a:chOff x="5165313" y="830638"/>
            <a:chExt cx="4788385" cy="4788385"/>
          </a:xfrm>
        </p:grpSpPr>
        <p:sp>
          <p:nvSpPr>
            <p:cNvPr id="42" name="Rectangle 41"/>
            <p:cNvSpPr/>
            <p:nvPr/>
          </p:nvSpPr>
          <p:spPr>
            <a:xfrm>
              <a:off x="5165313" y="830638"/>
              <a:ext cx="4788385" cy="4788385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stCxn id="42" idx="1"/>
              <a:endCxn id="42" idx="3"/>
            </p:cNvCxnSpPr>
            <p:nvPr/>
          </p:nvCxnSpPr>
          <p:spPr>
            <a:xfrm>
              <a:off x="5165313" y="3224831"/>
              <a:ext cx="47883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2" idx="0"/>
              <a:endCxn id="42" idx="2"/>
            </p:cNvCxnSpPr>
            <p:nvPr/>
          </p:nvCxnSpPr>
          <p:spPr>
            <a:xfrm>
              <a:off x="7559506" y="830638"/>
              <a:ext cx="0" cy="4788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7476160" y="3145521"/>
            <a:ext cx="166689" cy="158617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63" y="407742"/>
            <a:ext cx="670560" cy="67056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301872" y="1731231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Lens</a:t>
            </a:r>
            <a:endParaRPr lang="en-US" sz="12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511769" y="953036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Film</a:t>
            </a:r>
            <a:endParaRPr lang="en-US" sz="1200" b="1" dirty="0"/>
          </a:p>
        </p:txBody>
      </p:sp>
      <p:sp>
        <p:nvSpPr>
          <p:cNvPr id="77" name="Freeform 76"/>
          <p:cNvSpPr/>
          <p:nvPr/>
        </p:nvSpPr>
        <p:spPr>
          <a:xfrm>
            <a:off x="588936" y="5608530"/>
            <a:ext cx="3363132" cy="125846"/>
          </a:xfrm>
          <a:custGeom>
            <a:avLst/>
            <a:gdLst>
              <a:gd name="connsiteX0" fmla="*/ 0 w 3363132"/>
              <a:gd name="connsiteY0" fmla="*/ 240234 h 247983"/>
              <a:gd name="connsiteX1" fmla="*/ 1720311 w 3363132"/>
              <a:gd name="connsiteY1" fmla="*/ 10 h 247983"/>
              <a:gd name="connsiteX2" fmla="*/ 3363132 w 3363132"/>
              <a:gd name="connsiteY2" fmla="*/ 247983 h 247983"/>
              <a:gd name="connsiteX3" fmla="*/ 3363132 w 3363132"/>
              <a:gd name="connsiteY3" fmla="*/ 247983 h 24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3132" h="247983">
                <a:moveTo>
                  <a:pt x="0" y="240234"/>
                </a:moveTo>
                <a:cubicBezTo>
                  <a:pt x="579894" y="119476"/>
                  <a:pt x="1159789" y="-1281"/>
                  <a:pt x="1720311" y="10"/>
                </a:cubicBezTo>
                <a:cubicBezTo>
                  <a:pt x="2280833" y="1301"/>
                  <a:pt x="3363132" y="247983"/>
                  <a:pt x="3363132" y="247983"/>
                </a:cubicBezTo>
                <a:lnTo>
                  <a:pt x="3363132" y="247983"/>
                </a:lnTo>
              </a:path>
            </a:pathLst>
          </a:custGeom>
          <a:noFill/>
          <a:ln w="3810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511444" y="4471261"/>
            <a:ext cx="3456122" cy="1217470"/>
          </a:xfrm>
          <a:custGeom>
            <a:avLst/>
            <a:gdLst>
              <a:gd name="connsiteX0" fmla="*/ 0 w 3456122"/>
              <a:gd name="connsiteY0" fmla="*/ 1193370 h 1217470"/>
              <a:gd name="connsiteX1" fmla="*/ 23248 w 3456122"/>
              <a:gd name="connsiteY1" fmla="*/ 1108129 h 1217470"/>
              <a:gd name="connsiteX2" fmla="*/ 46495 w 3456122"/>
              <a:gd name="connsiteY2" fmla="*/ 1061634 h 1217470"/>
              <a:gd name="connsiteX3" fmla="*/ 77492 w 3456122"/>
              <a:gd name="connsiteY3" fmla="*/ 999641 h 1217470"/>
              <a:gd name="connsiteX4" fmla="*/ 100739 w 3456122"/>
              <a:gd name="connsiteY4" fmla="*/ 945397 h 1217470"/>
              <a:gd name="connsiteX5" fmla="*/ 108488 w 3456122"/>
              <a:gd name="connsiteY5" fmla="*/ 922149 h 1217470"/>
              <a:gd name="connsiteX6" fmla="*/ 139485 w 3456122"/>
              <a:gd name="connsiteY6" fmla="*/ 875654 h 1217470"/>
              <a:gd name="connsiteX7" fmla="*/ 154983 w 3456122"/>
              <a:gd name="connsiteY7" fmla="*/ 852407 h 1217470"/>
              <a:gd name="connsiteX8" fmla="*/ 178231 w 3456122"/>
              <a:gd name="connsiteY8" fmla="*/ 821410 h 1217470"/>
              <a:gd name="connsiteX9" fmla="*/ 193729 w 3456122"/>
              <a:gd name="connsiteY9" fmla="*/ 790414 h 1217470"/>
              <a:gd name="connsiteX10" fmla="*/ 209227 w 3456122"/>
              <a:gd name="connsiteY10" fmla="*/ 774915 h 1217470"/>
              <a:gd name="connsiteX11" fmla="*/ 240224 w 3456122"/>
              <a:gd name="connsiteY11" fmla="*/ 712922 h 1217470"/>
              <a:gd name="connsiteX12" fmla="*/ 271220 w 3456122"/>
              <a:gd name="connsiteY12" fmla="*/ 666427 h 1217470"/>
              <a:gd name="connsiteX13" fmla="*/ 294468 w 3456122"/>
              <a:gd name="connsiteY13" fmla="*/ 596685 h 1217470"/>
              <a:gd name="connsiteX14" fmla="*/ 302217 w 3456122"/>
              <a:gd name="connsiteY14" fmla="*/ 573437 h 1217470"/>
              <a:gd name="connsiteX15" fmla="*/ 317715 w 3456122"/>
              <a:gd name="connsiteY15" fmla="*/ 534692 h 1217470"/>
              <a:gd name="connsiteX16" fmla="*/ 325464 w 3456122"/>
              <a:gd name="connsiteY16" fmla="*/ 511444 h 1217470"/>
              <a:gd name="connsiteX17" fmla="*/ 340963 w 3456122"/>
              <a:gd name="connsiteY17" fmla="*/ 488197 h 1217470"/>
              <a:gd name="connsiteX18" fmla="*/ 364210 w 3456122"/>
              <a:gd name="connsiteY18" fmla="*/ 426203 h 1217470"/>
              <a:gd name="connsiteX19" fmla="*/ 395207 w 3456122"/>
              <a:gd name="connsiteY19" fmla="*/ 371959 h 1217470"/>
              <a:gd name="connsiteX20" fmla="*/ 410705 w 3456122"/>
              <a:gd name="connsiteY20" fmla="*/ 333214 h 1217470"/>
              <a:gd name="connsiteX21" fmla="*/ 433953 w 3456122"/>
              <a:gd name="connsiteY21" fmla="*/ 294468 h 1217470"/>
              <a:gd name="connsiteX22" fmla="*/ 464949 w 3456122"/>
              <a:gd name="connsiteY22" fmla="*/ 232475 h 1217470"/>
              <a:gd name="connsiteX23" fmla="*/ 503695 w 3456122"/>
              <a:gd name="connsiteY23" fmla="*/ 147234 h 1217470"/>
              <a:gd name="connsiteX24" fmla="*/ 534692 w 3456122"/>
              <a:gd name="connsiteY24" fmla="*/ 108488 h 1217470"/>
              <a:gd name="connsiteX25" fmla="*/ 565688 w 3456122"/>
              <a:gd name="connsiteY25" fmla="*/ 69742 h 1217470"/>
              <a:gd name="connsiteX26" fmla="*/ 612183 w 3456122"/>
              <a:gd name="connsiteY26" fmla="*/ 46495 h 1217470"/>
              <a:gd name="connsiteX27" fmla="*/ 635431 w 3456122"/>
              <a:gd name="connsiteY27" fmla="*/ 30997 h 1217470"/>
              <a:gd name="connsiteX28" fmla="*/ 689675 w 3456122"/>
              <a:gd name="connsiteY28" fmla="*/ 15498 h 1217470"/>
              <a:gd name="connsiteX29" fmla="*/ 759417 w 3456122"/>
              <a:gd name="connsiteY29" fmla="*/ 0 h 1217470"/>
              <a:gd name="connsiteX30" fmla="*/ 852407 w 3456122"/>
              <a:gd name="connsiteY30" fmla="*/ 7749 h 1217470"/>
              <a:gd name="connsiteX31" fmla="*/ 906651 w 3456122"/>
              <a:gd name="connsiteY31" fmla="*/ 30997 h 1217470"/>
              <a:gd name="connsiteX32" fmla="*/ 953146 w 3456122"/>
              <a:gd name="connsiteY32" fmla="*/ 61993 h 1217470"/>
              <a:gd name="connsiteX33" fmla="*/ 976393 w 3456122"/>
              <a:gd name="connsiteY33" fmla="*/ 69742 h 1217470"/>
              <a:gd name="connsiteX34" fmla="*/ 1007390 w 3456122"/>
              <a:gd name="connsiteY34" fmla="*/ 92990 h 1217470"/>
              <a:gd name="connsiteX35" fmla="*/ 1030637 w 3456122"/>
              <a:gd name="connsiteY35" fmla="*/ 108488 h 1217470"/>
              <a:gd name="connsiteX36" fmla="*/ 1069383 w 3456122"/>
              <a:gd name="connsiteY36" fmla="*/ 131736 h 1217470"/>
              <a:gd name="connsiteX37" fmla="*/ 1139125 w 3456122"/>
              <a:gd name="connsiteY37" fmla="*/ 185980 h 1217470"/>
              <a:gd name="connsiteX38" fmla="*/ 1193370 w 3456122"/>
              <a:gd name="connsiteY38" fmla="*/ 232475 h 1217470"/>
              <a:gd name="connsiteX39" fmla="*/ 1239864 w 3456122"/>
              <a:gd name="connsiteY39" fmla="*/ 294468 h 1217470"/>
              <a:gd name="connsiteX40" fmla="*/ 1263112 w 3456122"/>
              <a:gd name="connsiteY40" fmla="*/ 325464 h 1217470"/>
              <a:gd name="connsiteX41" fmla="*/ 1286359 w 3456122"/>
              <a:gd name="connsiteY41" fmla="*/ 371959 h 1217470"/>
              <a:gd name="connsiteX42" fmla="*/ 1301858 w 3456122"/>
              <a:gd name="connsiteY42" fmla="*/ 433953 h 1217470"/>
              <a:gd name="connsiteX43" fmla="*/ 1356102 w 3456122"/>
              <a:gd name="connsiteY43" fmla="*/ 550190 h 1217470"/>
              <a:gd name="connsiteX44" fmla="*/ 1379349 w 3456122"/>
              <a:gd name="connsiteY44" fmla="*/ 588936 h 1217470"/>
              <a:gd name="connsiteX45" fmla="*/ 1402597 w 3456122"/>
              <a:gd name="connsiteY45" fmla="*/ 635431 h 1217470"/>
              <a:gd name="connsiteX46" fmla="*/ 1441342 w 3456122"/>
              <a:gd name="connsiteY46" fmla="*/ 689675 h 1217470"/>
              <a:gd name="connsiteX47" fmla="*/ 1480088 w 3456122"/>
              <a:gd name="connsiteY47" fmla="*/ 751668 h 1217470"/>
              <a:gd name="connsiteX48" fmla="*/ 1495587 w 3456122"/>
              <a:gd name="connsiteY48" fmla="*/ 774915 h 1217470"/>
              <a:gd name="connsiteX49" fmla="*/ 1511085 w 3456122"/>
              <a:gd name="connsiteY49" fmla="*/ 790414 h 1217470"/>
              <a:gd name="connsiteX50" fmla="*/ 1526583 w 3456122"/>
              <a:gd name="connsiteY50" fmla="*/ 813661 h 1217470"/>
              <a:gd name="connsiteX51" fmla="*/ 1565329 w 3456122"/>
              <a:gd name="connsiteY51" fmla="*/ 852407 h 1217470"/>
              <a:gd name="connsiteX52" fmla="*/ 1611824 w 3456122"/>
              <a:gd name="connsiteY52" fmla="*/ 906651 h 1217470"/>
              <a:gd name="connsiteX53" fmla="*/ 1642820 w 3456122"/>
              <a:gd name="connsiteY53" fmla="*/ 929898 h 1217470"/>
              <a:gd name="connsiteX54" fmla="*/ 1658319 w 3456122"/>
              <a:gd name="connsiteY54" fmla="*/ 945397 h 1217470"/>
              <a:gd name="connsiteX55" fmla="*/ 1712563 w 3456122"/>
              <a:gd name="connsiteY55" fmla="*/ 960895 h 1217470"/>
              <a:gd name="connsiteX56" fmla="*/ 1952787 w 3456122"/>
              <a:gd name="connsiteY56" fmla="*/ 968644 h 1217470"/>
              <a:gd name="connsiteX57" fmla="*/ 1999281 w 3456122"/>
              <a:gd name="connsiteY57" fmla="*/ 991892 h 1217470"/>
              <a:gd name="connsiteX58" fmla="*/ 2045776 w 3456122"/>
              <a:gd name="connsiteY58" fmla="*/ 1022888 h 1217470"/>
              <a:gd name="connsiteX59" fmla="*/ 2076773 w 3456122"/>
              <a:gd name="connsiteY59" fmla="*/ 1053885 h 1217470"/>
              <a:gd name="connsiteX60" fmla="*/ 2146515 w 3456122"/>
              <a:gd name="connsiteY60" fmla="*/ 1084881 h 1217470"/>
              <a:gd name="connsiteX61" fmla="*/ 2355742 w 3456122"/>
              <a:gd name="connsiteY61" fmla="*/ 1092631 h 1217470"/>
              <a:gd name="connsiteX62" fmla="*/ 2378990 w 3456122"/>
              <a:gd name="connsiteY62" fmla="*/ 1108129 h 1217470"/>
              <a:gd name="connsiteX63" fmla="*/ 2402237 w 3456122"/>
              <a:gd name="connsiteY63" fmla="*/ 1115878 h 1217470"/>
              <a:gd name="connsiteX64" fmla="*/ 2440983 w 3456122"/>
              <a:gd name="connsiteY64" fmla="*/ 1146875 h 1217470"/>
              <a:gd name="connsiteX65" fmla="*/ 2471980 w 3456122"/>
              <a:gd name="connsiteY65" fmla="*/ 1162373 h 1217470"/>
              <a:gd name="connsiteX66" fmla="*/ 2495227 w 3456122"/>
              <a:gd name="connsiteY66" fmla="*/ 1177871 h 1217470"/>
              <a:gd name="connsiteX67" fmla="*/ 2549471 w 3456122"/>
              <a:gd name="connsiteY67" fmla="*/ 1193370 h 1217470"/>
              <a:gd name="connsiteX68" fmla="*/ 2572719 w 3456122"/>
              <a:gd name="connsiteY68" fmla="*/ 1201119 h 1217470"/>
              <a:gd name="connsiteX69" fmla="*/ 2890434 w 3456122"/>
              <a:gd name="connsiteY69" fmla="*/ 1216617 h 1217470"/>
              <a:gd name="connsiteX70" fmla="*/ 3130658 w 3456122"/>
              <a:gd name="connsiteY70" fmla="*/ 1208868 h 1217470"/>
              <a:gd name="connsiteX71" fmla="*/ 3153905 w 3456122"/>
              <a:gd name="connsiteY71" fmla="*/ 1193370 h 1217470"/>
              <a:gd name="connsiteX72" fmla="*/ 3177153 w 3456122"/>
              <a:gd name="connsiteY72" fmla="*/ 1185620 h 1217470"/>
              <a:gd name="connsiteX73" fmla="*/ 3355383 w 3456122"/>
              <a:gd name="connsiteY73" fmla="*/ 1177871 h 1217470"/>
              <a:gd name="connsiteX74" fmla="*/ 3432875 w 3456122"/>
              <a:gd name="connsiteY74" fmla="*/ 1146875 h 1217470"/>
              <a:gd name="connsiteX75" fmla="*/ 3456122 w 3456122"/>
              <a:gd name="connsiteY75" fmla="*/ 1139125 h 121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456122" h="1217470">
                <a:moveTo>
                  <a:pt x="0" y="1193370"/>
                </a:moveTo>
                <a:cubicBezTo>
                  <a:pt x="5669" y="1165023"/>
                  <a:pt x="10137" y="1134351"/>
                  <a:pt x="23248" y="1108129"/>
                </a:cubicBezTo>
                <a:cubicBezTo>
                  <a:pt x="30997" y="1092631"/>
                  <a:pt x="39831" y="1077629"/>
                  <a:pt x="46495" y="1061634"/>
                </a:cubicBezTo>
                <a:cubicBezTo>
                  <a:pt x="71935" y="1000577"/>
                  <a:pt x="47028" y="1030103"/>
                  <a:pt x="77492" y="999641"/>
                </a:cubicBezTo>
                <a:cubicBezTo>
                  <a:pt x="95665" y="945120"/>
                  <a:pt x="72012" y="1012427"/>
                  <a:pt x="100739" y="945397"/>
                </a:cubicBezTo>
                <a:cubicBezTo>
                  <a:pt x="103957" y="937889"/>
                  <a:pt x="104521" y="929290"/>
                  <a:pt x="108488" y="922149"/>
                </a:cubicBezTo>
                <a:cubicBezTo>
                  <a:pt x="117534" y="905866"/>
                  <a:pt x="129153" y="891152"/>
                  <a:pt x="139485" y="875654"/>
                </a:cubicBezTo>
                <a:cubicBezTo>
                  <a:pt x="144651" y="867905"/>
                  <a:pt x="149395" y="859857"/>
                  <a:pt x="154983" y="852407"/>
                </a:cubicBezTo>
                <a:cubicBezTo>
                  <a:pt x="162732" y="842075"/>
                  <a:pt x="171386" y="832362"/>
                  <a:pt x="178231" y="821410"/>
                </a:cubicBezTo>
                <a:cubicBezTo>
                  <a:pt x="184353" y="811614"/>
                  <a:pt x="187321" y="800026"/>
                  <a:pt x="193729" y="790414"/>
                </a:cubicBezTo>
                <a:cubicBezTo>
                  <a:pt x="197782" y="784335"/>
                  <a:pt x="205468" y="781180"/>
                  <a:pt x="209227" y="774915"/>
                </a:cubicBezTo>
                <a:cubicBezTo>
                  <a:pt x="221114" y="755104"/>
                  <a:pt x="227409" y="732145"/>
                  <a:pt x="240224" y="712922"/>
                </a:cubicBezTo>
                <a:cubicBezTo>
                  <a:pt x="250556" y="697424"/>
                  <a:pt x="265330" y="684098"/>
                  <a:pt x="271220" y="666427"/>
                </a:cubicBezTo>
                <a:lnTo>
                  <a:pt x="294468" y="596685"/>
                </a:lnTo>
                <a:cubicBezTo>
                  <a:pt x="297051" y="588936"/>
                  <a:pt x="299183" y="581021"/>
                  <a:pt x="302217" y="573437"/>
                </a:cubicBezTo>
                <a:cubicBezTo>
                  <a:pt x="307383" y="560522"/>
                  <a:pt x="312831" y="547716"/>
                  <a:pt x="317715" y="534692"/>
                </a:cubicBezTo>
                <a:cubicBezTo>
                  <a:pt x="320583" y="527044"/>
                  <a:pt x="321811" y="518750"/>
                  <a:pt x="325464" y="511444"/>
                </a:cubicBezTo>
                <a:cubicBezTo>
                  <a:pt x="329629" y="503114"/>
                  <a:pt x="336798" y="496527"/>
                  <a:pt x="340963" y="488197"/>
                </a:cubicBezTo>
                <a:cubicBezTo>
                  <a:pt x="373077" y="423970"/>
                  <a:pt x="344086" y="473157"/>
                  <a:pt x="364210" y="426203"/>
                </a:cubicBezTo>
                <a:cubicBezTo>
                  <a:pt x="404964" y="331113"/>
                  <a:pt x="356298" y="449778"/>
                  <a:pt x="395207" y="371959"/>
                </a:cubicBezTo>
                <a:cubicBezTo>
                  <a:pt x="401428" y="359518"/>
                  <a:pt x="404484" y="345655"/>
                  <a:pt x="410705" y="333214"/>
                </a:cubicBezTo>
                <a:cubicBezTo>
                  <a:pt x="417441" y="319742"/>
                  <a:pt x="426812" y="307729"/>
                  <a:pt x="433953" y="294468"/>
                </a:cubicBezTo>
                <a:cubicBezTo>
                  <a:pt x="444906" y="274126"/>
                  <a:pt x="457643" y="254393"/>
                  <a:pt x="464949" y="232475"/>
                </a:cubicBezTo>
                <a:cubicBezTo>
                  <a:pt x="475921" y="199558"/>
                  <a:pt x="480592" y="181890"/>
                  <a:pt x="503695" y="147234"/>
                </a:cubicBezTo>
                <a:cubicBezTo>
                  <a:pt x="551389" y="75690"/>
                  <a:pt x="490530" y="163689"/>
                  <a:pt x="534692" y="108488"/>
                </a:cubicBezTo>
                <a:cubicBezTo>
                  <a:pt x="552591" y="86115"/>
                  <a:pt x="544901" y="86372"/>
                  <a:pt x="565688" y="69742"/>
                </a:cubicBezTo>
                <a:cubicBezTo>
                  <a:pt x="602697" y="40135"/>
                  <a:pt x="573992" y="65590"/>
                  <a:pt x="612183" y="46495"/>
                </a:cubicBezTo>
                <a:cubicBezTo>
                  <a:pt x="620513" y="42330"/>
                  <a:pt x="627101" y="35162"/>
                  <a:pt x="635431" y="30997"/>
                </a:cubicBezTo>
                <a:cubicBezTo>
                  <a:pt x="645792" y="25817"/>
                  <a:pt x="680729" y="17486"/>
                  <a:pt x="689675" y="15498"/>
                </a:cubicBezTo>
                <a:cubicBezTo>
                  <a:pt x="778216" y="-4177"/>
                  <a:pt x="683821" y="18898"/>
                  <a:pt x="759417" y="0"/>
                </a:cubicBezTo>
                <a:cubicBezTo>
                  <a:pt x="790414" y="2583"/>
                  <a:pt x="821576" y="3638"/>
                  <a:pt x="852407" y="7749"/>
                </a:cubicBezTo>
                <a:cubicBezTo>
                  <a:pt x="866151" y="9581"/>
                  <a:pt x="897288" y="25379"/>
                  <a:pt x="906651" y="30997"/>
                </a:cubicBezTo>
                <a:cubicBezTo>
                  <a:pt x="922623" y="40580"/>
                  <a:pt x="935475" y="56103"/>
                  <a:pt x="953146" y="61993"/>
                </a:cubicBezTo>
                <a:lnTo>
                  <a:pt x="976393" y="69742"/>
                </a:lnTo>
                <a:cubicBezTo>
                  <a:pt x="986725" y="77491"/>
                  <a:pt x="996880" y="85483"/>
                  <a:pt x="1007390" y="92990"/>
                </a:cubicBezTo>
                <a:cubicBezTo>
                  <a:pt x="1014968" y="98403"/>
                  <a:pt x="1023365" y="102670"/>
                  <a:pt x="1030637" y="108488"/>
                </a:cubicBezTo>
                <a:cubicBezTo>
                  <a:pt x="1061029" y="132801"/>
                  <a:pt x="1029012" y="118277"/>
                  <a:pt x="1069383" y="131736"/>
                </a:cubicBezTo>
                <a:lnTo>
                  <a:pt x="1139125" y="185980"/>
                </a:lnTo>
                <a:cubicBezTo>
                  <a:pt x="1166348" y="206921"/>
                  <a:pt x="1171632" y="207631"/>
                  <a:pt x="1193370" y="232475"/>
                </a:cubicBezTo>
                <a:cubicBezTo>
                  <a:pt x="1231896" y="276505"/>
                  <a:pt x="1214228" y="258578"/>
                  <a:pt x="1239864" y="294468"/>
                </a:cubicBezTo>
                <a:cubicBezTo>
                  <a:pt x="1247371" y="304978"/>
                  <a:pt x="1255363" y="315132"/>
                  <a:pt x="1263112" y="325464"/>
                </a:cubicBezTo>
                <a:cubicBezTo>
                  <a:pt x="1282587" y="383893"/>
                  <a:pt x="1256318" y="311878"/>
                  <a:pt x="1286359" y="371959"/>
                </a:cubicBezTo>
                <a:cubicBezTo>
                  <a:pt x="1299058" y="397356"/>
                  <a:pt x="1291244" y="403879"/>
                  <a:pt x="1301858" y="433953"/>
                </a:cubicBezTo>
                <a:cubicBezTo>
                  <a:pt x="1330429" y="514906"/>
                  <a:pt x="1325792" y="504725"/>
                  <a:pt x="1356102" y="550190"/>
                </a:cubicBezTo>
                <a:cubicBezTo>
                  <a:pt x="1376354" y="610945"/>
                  <a:pt x="1348959" y="540312"/>
                  <a:pt x="1379349" y="588936"/>
                </a:cubicBezTo>
                <a:cubicBezTo>
                  <a:pt x="1388533" y="603630"/>
                  <a:pt x="1394182" y="620284"/>
                  <a:pt x="1402597" y="635431"/>
                </a:cubicBezTo>
                <a:cubicBezTo>
                  <a:pt x="1414147" y="656220"/>
                  <a:pt x="1427918" y="669539"/>
                  <a:pt x="1441342" y="689675"/>
                </a:cubicBezTo>
                <a:cubicBezTo>
                  <a:pt x="1454859" y="709951"/>
                  <a:pt x="1467005" y="731109"/>
                  <a:pt x="1480088" y="751668"/>
                </a:cubicBezTo>
                <a:cubicBezTo>
                  <a:pt x="1485088" y="759525"/>
                  <a:pt x="1489002" y="768329"/>
                  <a:pt x="1495587" y="774915"/>
                </a:cubicBezTo>
                <a:cubicBezTo>
                  <a:pt x="1500753" y="780081"/>
                  <a:pt x="1506521" y="784709"/>
                  <a:pt x="1511085" y="790414"/>
                </a:cubicBezTo>
                <a:cubicBezTo>
                  <a:pt x="1516903" y="797686"/>
                  <a:pt x="1520450" y="806652"/>
                  <a:pt x="1526583" y="813661"/>
                </a:cubicBezTo>
                <a:cubicBezTo>
                  <a:pt x="1538611" y="827407"/>
                  <a:pt x="1555197" y="837210"/>
                  <a:pt x="1565329" y="852407"/>
                </a:cubicBezTo>
                <a:cubicBezTo>
                  <a:pt x="1580948" y="875835"/>
                  <a:pt x="1586769" y="887860"/>
                  <a:pt x="1611824" y="906651"/>
                </a:cubicBezTo>
                <a:cubicBezTo>
                  <a:pt x="1622156" y="914400"/>
                  <a:pt x="1632898" y="921630"/>
                  <a:pt x="1642820" y="929898"/>
                </a:cubicBezTo>
                <a:cubicBezTo>
                  <a:pt x="1648433" y="934575"/>
                  <a:pt x="1652054" y="941638"/>
                  <a:pt x="1658319" y="945397"/>
                </a:cubicBezTo>
                <a:cubicBezTo>
                  <a:pt x="1664683" y="949215"/>
                  <a:pt x="1708830" y="960682"/>
                  <a:pt x="1712563" y="960895"/>
                </a:cubicBezTo>
                <a:cubicBezTo>
                  <a:pt x="1792549" y="965466"/>
                  <a:pt x="1872712" y="966061"/>
                  <a:pt x="1952787" y="968644"/>
                </a:cubicBezTo>
                <a:cubicBezTo>
                  <a:pt x="2007659" y="982362"/>
                  <a:pt x="1964736" y="965983"/>
                  <a:pt x="1999281" y="991892"/>
                </a:cubicBezTo>
                <a:cubicBezTo>
                  <a:pt x="2014182" y="1003068"/>
                  <a:pt x="2032605" y="1009717"/>
                  <a:pt x="2045776" y="1022888"/>
                </a:cubicBezTo>
                <a:cubicBezTo>
                  <a:pt x="2056108" y="1033220"/>
                  <a:pt x="2064615" y="1045780"/>
                  <a:pt x="2076773" y="1053885"/>
                </a:cubicBezTo>
                <a:cubicBezTo>
                  <a:pt x="2113613" y="1078445"/>
                  <a:pt x="2091185" y="1066438"/>
                  <a:pt x="2146515" y="1084881"/>
                </a:cubicBezTo>
                <a:cubicBezTo>
                  <a:pt x="2244416" y="1076723"/>
                  <a:pt x="2251455" y="1069456"/>
                  <a:pt x="2355742" y="1092631"/>
                </a:cubicBezTo>
                <a:cubicBezTo>
                  <a:pt x="2364834" y="1094651"/>
                  <a:pt x="2370660" y="1103964"/>
                  <a:pt x="2378990" y="1108129"/>
                </a:cubicBezTo>
                <a:cubicBezTo>
                  <a:pt x="2386296" y="1111782"/>
                  <a:pt x="2394488" y="1113295"/>
                  <a:pt x="2402237" y="1115878"/>
                </a:cubicBezTo>
                <a:cubicBezTo>
                  <a:pt x="2419207" y="1132847"/>
                  <a:pt x="2418177" y="1133843"/>
                  <a:pt x="2440983" y="1146875"/>
                </a:cubicBezTo>
                <a:cubicBezTo>
                  <a:pt x="2451013" y="1152606"/>
                  <a:pt x="2461950" y="1156642"/>
                  <a:pt x="2471980" y="1162373"/>
                </a:cubicBezTo>
                <a:cubicBezTo>
                  <a:pt x="2480066" y="1166994"/>
                  <a:pt x="2486897" y="1173706"/>
                  <a:pt x="2495227" y="1177871"/>
                </a:cubicBezTo>
                <a:cubicBezTo>
                  <a:pt x="2507608" y="1184061"/>
                  <a:pt x="2537892" y="1190061"/>
                  <a:pt x="2549471" y="1193370"/>
                </a:cubicBezTo>
                <a:cubicBezTo>
                  <a:pt x="2557325" y="1195614"/>
                  <a:pt x="2564794" y="1199138"/>
                  <a:pt x="2572719" y="1201119"/>
                </a:cubicBezTo>
                <a:cubicBezTo>
                  <a:pt x="2673443" y="1226300"/>
                  <a:pt x="2804823" y="1214239"/>
                  <a:pt x="2890434" y="1216617"/>
                </a:cubicBezTo>
                <a:cubicBezTo>
                  <a:pt x="2970509" y="1214034"/>
                  <a:pt x="3050852" y="1215910"/>
                  <a:pt x="3130658" y="1208868"/>
                </a:cubicBezTo>
                <a:cubicBezTo>
                  <a:pt x="3139935" y="1208049"/>
                  <a:pt x="3145575" y="1197535"/>
                  <a:pt x="3153905" y="1193370"/>
                </a:cubicBezTo>
                <a:cubicBezTo>
                  <a:pt x="3161211" y="1189717"/>
                  <a:pt x="3169008" y="1186247"/>
                  <a:pt x="3177153" y="1185620"/>
                </a:cubicBezTo>
                <a:cubicBezTo>
                  <a:pt x="3236444" y="1181059"/>
                  <a:pt x="3295973" y="1180454"/>
                  <a:pt x="3355383" y="1177871"/>
                </a:cubicBezTo>
                <a:cubicBezTo>
                  <a:pt x="3458824" y="1163094"/>
                  <a:pt x="3373702" y="1186324"/>
                  <a:pt x="3432875" y="1146875"/>
                </a:cubicBezTo>
                <a:cubicBezTo>
                  <a:pt x="3439671" y="1142344"/>
                  <a:pt x="3456122" y="1139125"/>
                  <a:pt x="3456122" y="1139125"/>
                </a:cubicBezTo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006144" y="410192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3068666" y="52922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3490737" y="743022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3180480" y="74302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A’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282775" y="5189846"/>
            <a:ext cx="166688" cy="348908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9" idx="3"/>
          </p:cNvCxnSpPr>
          <p:nvPr/>
        </p:nvCxnSpPr>
        <p:spPr>
          <a:xfrm flipH="1" flipV="1">
            <a:off x="8434388" y="3224831"/>
            <a:ext cx="46159" cy="679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48"/>
          <p:cNvSpPr/>
          <p:nvPr/>
        </p:nvSpPr>
        <p:spPr>
          <a:xfrm rot="5400000">
            <a:off x="8568864" y="3058563"/>
            <a:ext cx="157258" cy="333893"/>
          </a:xfrm>
          <a:prstGeom prst="triangl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7" grpId="0" animBg="1"/>
      <p:bldP spid="47" grpId="1" animBg="1"/>
      <p:bldP spid="63" grpId="0"/>
      <p:bldP spid="64" grpId="0"/>
      <p:bldP spid="77" grpId="0" animBg="1"/>
      <p:bldP spid="78" grpId="0" animBg="1"/>
      <p:bldP spid="79" grpId="0"/>
      <p:bldP spid="80" grpId="0"/>
      <p:bldP spid="81" grpId="0"/>
      <p:bldP spid="82" grpId="0"/>
      <p:bldP spid="49" grpId="0" animBg="1"/>
      <p:bldP spid="49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MARS_green.potx" id="{82D30D76-2AB4-4394-BA16-E72484D816DE}" vid="{D47689FE-860A-4850-8394-92F3F6AF80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BLM_LIDAR_Inventory</Template>
  <TotalTime>2558</TotalTime>
  <Words>1287</Words>
  <Application>Microsoft Office PowerPoint</Application>
  <PresentationFormat>Widescreen</PresentationFormat>
  <Paragraphs>242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Century Gothic</vt:lpstr>
      <vt:lpstr>Wingdings 3</vt:lpstr>
      <vt:lpstr>Ion</vt:lpstr>
      <vt:lpstr>Comparing digital aerial photogrammetry (DAP) and lidar data to assess vegetation conditions</vt:lpstr>
      <vt:lpstr>In the beginning…</vt:lpstr>
      <vt:lpstr>PowerPoint Presentation</vt:lpstr>
      <vt:lpstr>Basic photogrammetry</vt:lpstr>
      <vt:lpstr>Basic photogrammetry</vt:lpstr>
      <vt:lpstr>Orthophotos</vt:lpstr>
      <vt:lpstr>Orthophotos</vt:lpstr>
      <vt:lpstr>PowerPoint Presentation</vt:lpstr>
      <vt:lpstr>PowerPoint Presentation</vt:lpstr>
      <vt:lpstr>Orthophotos</vt:lpstr>
      <vt:lpstr>Dense point clouds</vt:lpstr>
      <vt:lpstr>NAIP imagery program</vt:lpstr>
      <vt:lpstr>Frame camera</vt:lpstr>
      <vt:lpstr>Pushbroom sensor</vt:lpstr>
      <vt:lpstr>PowerPoint Presentation</vt:lpstr>
      <vt:lpstr>“Normal” case for data</vt:lpstr>
      <vt:lpstr>Best case scenario for data</vt:lpstr>
      <vt:lpstr>DAP and lidar data</vt:lpstr>
      <vt:lpstr>Comparisons</vt:lpstr>
      <vt:lpstr>PowerPoint Presentation</vt:lpstr>
      <vt:lpstr>PowerPoint Presentation</vt:lpstr>
      <vt:lpstr>PowerPoint Presentation</vt:lpstr>
      <vt:lpstr>PowerPoint Presentation</vt:lpstr>
      <vt:lpstr>Conclusions from visual comparison</vt:lpstr>
      <vt:lpstr>Gap detection</vt:lpstr>
      <vt:lpstr>PowerPoint Presentation</vt:lpstr>
      <vt:lpstr>PowerPoint Presentation</vt:lpstr>
      <vt:lpstr>PowerPoint Presentation</vt:lpstr>
      <vt:lpstr>PowerPoint Presentation</vt:lpstr>
      <vt:lpstr>Conclusions from CHM comparison</vt:lpstr>
      <vt:lpstr>Comparison of metrics</vt:lpstr>
      <vt:lpstr>Metrics</vt:lpstr>
      <vt:lpstr>PowerPoint Presentation</vt:lpstr>
      <vt:lpstr>PowerPoint Presentation</vt:lpstr>
      <vt:lpstr>PowerPoint Presentation</vt:lpstr>
      <vt:lpstr>Conclusions from metric comparison</vt:lpstr>
      <vt:lpstr>Overall conclusions</vt:lpstr>
    </vt:vector>
  </TitlesOfParts>
  <Company>U. S. 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McGaughey, Bob -FS</dc:creator>
  <cp:lastModifiedBy>McGaughey, Bob -FS</cp:lastModifiedBy>
  <cp:revision>122</cp:revision>
  <cp:lastPrinted>2019-05-15T21:19:28Z</cp:lastPrinted>
  <dcterms:created xsi:type="dcterms:W3CDTF">2019-04-23T15:19:25Z</dcterms:created>
  <dcterms:modified xsi:type="dcterms:W3CDTF">2019-05-23T20:54:42Z</dcterms:modified>
</cp:coreProperties>
</file>